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8" r:id="rId3"/>
  </p:sldMasterIdLst>
  <p:notesMasterIdLst>
    <p:notesMasterId r:id="rId50"/>
  </p:notesMasterIdLst>
  <p:sldIdLst>
    <p:sldId id="351" r:id="rId4"/>
    <p:sldId id="3469" r:id="rId5"/>
    <p:sldId id="2207" r:id="rId6"/>
    <p:sldId id="3622" r:id="rId7"/>
    <p:sldId id="3634" r:id="rId8"/>
    <p:sldId id="2341" r:id="rId9"/>
    <p:sldId id="2936" r:id="rId10"/>
    <p:sldId id="2937" r:id="rId11"/>
    <p:sldId id="2370" r:id="rId12"/>
    <p:sldId id="2375" r:id="rId13"/>
    <p:sldId id="2373" r:id="rId14"/>
    <p:sldId id="2374" r:id="rId15"/>
    <p:sldId id="2353" r:id="rId16"/>
    <p:sldId id="2356" r:id="rId17"/>
    <p:sldId id="2349" r:id="rId18"/>
    <p:sldId id="2357" r:id="rId19"/>
    <p:sldId id="2358" r:id="rId20"/>
    <p:sldId id="2359" r:id="rId21"/>
    <p:sldId id="2944" r:id="rId22"/>
    <p:sldId id="3623" r:id="rId23"/>
    <p:sldId id="3624" r:id="rId24"/>
    <p:sldId id="3625" r:id="rId25"/>
    <p:sldId id="3626" r:id="rId26"/>
    <p:sldId id="3627" r:id="rId27"/>
    <p:sldId id="3628" r:id="rId28"/>
    <p:sldId id="3629" r:id="rId29"/>
    <p:sldId id="3630" r:id="rId30"/>
    <p:sldId id="3631" r:id="rId31"/>
    <p:sldId id="3549" r:id="rId32"/>
    <p:sldId id="3579" r:id="rId33"/>
    <p:sldId id="3577" r:id="rId34"/>
    <p:sldId id="3632" r:id="rId35"/>
    <p:sldId id="3578" r:id="rId36"/>
    <p:sldId id="3583" r:id="rId37"/>
    <p:sldId id="3591" r:id="rId38"/>
    <p:sldId id="3588" r:id="rId39"/>
    <p:sldId id="3636" r:id="rId40"/>
    <p:sldId id="2938" r:id="rId41"/>
    <p:sldId id="2362" r:id="rId42"/>
    <p:sldId id="2365" r:id="rId43"/>
    <p:sldId id="2322" r:id="rId44"/>
    <p:sldId id="2323" r:id="rId45"/>
    <p:sldId id="3620" r:id="rId46"/>
    <p:sldId id="3621" r:id="rId47"/>
    <p:sldId id="3619" r:id="rId48"/>
    <p:sldId id="363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B9BD5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854" autoAdjust="0"/>
    <p:restoredTop sz="87195" autoAdjust="0"/>
  </p:normalViewPr>
  <p:slideViewPr>
    <p:cSldViewPr snapToGrid="0">
      <p:cViewPr varScale="1">
        <p:scale>
          <a:sx n="111" d="100"/>
          <a:sy n="111" d="100"/>
        </p:scale>
        <p:origin x="1192" y="200"/>
      </p:cViewPr>
      <p:guideLst/>
    </p:cSldViewPr>
  </p:slideViewPr>
  <p:outlineViewPr>
    <p:cViewPr>
      <p:scale>
        <a:sx n="33" d="100"/>
        <a:sy n="33" d="100"/>
      </p:scale>
      <p:origin x="0" y="-374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5CA43-A14B-4CB9-9A9C-2752929903BF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5E937-9258-4637-ACDE-994D4F1D1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61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From this we will start to work on the baseline MV accelerator.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632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E937-9258-4637-ACDE-994D4F1D1A0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22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E937-9258-4637-ACDE-994D4F1D1A0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18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E937-9258-4637-ACDE-994D4F1D1A0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453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E937-9258-4637-ACDE-994D4F1D1A0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66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163A54D-41E7-4AEA-890D-8537ED4A3D42}" type="datetimeFigureOut">
              <a:rPr lang="ko-KR" altLang="en-US" smtClean="0"/>
              <a:pPr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E143334-4AB7-49CA-B52F-E6E20F79A6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2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8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42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77000">
              <a:srgbClr val="E2E8E1"/>
            </a:gs>
            <a:gs pos="51000">
              <a:srgbClr val="FFFFFF"/>
            </a:gs>
            <a:gs pos="0">
              <a:schemeClr val="accent1">
                <a:lumMod val="0"/>
                <a:lumOff val="100000"/>
              </a:schemeClr>
            </a:gs>
            <a:gs pos="100000">
              <a:srgbClr val="8FA0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99451"/>
            <a:ext cx="9144000" cy="1768619"/>
          </a:xfrm>
        </p:spPr>
        <p:txBody>
          <a:bodyPr anchor="ctr">
            <a:normAutofit/>
          </a:bodyPr>
          <a:lstStyle>
            <a:lvl1pPr algn="ctr"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324944"/>
            <a:ext cx="9144000" cy="4619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2698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7751" y="4942710"/>
            <a:ext cx="38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Memory Architecture Lab.</a:t>
            </a:r>
            <a:endParaRPr lang="ko-KR" altLang="en-US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743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29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gradFill>
          <a:gsLst>
            <a:gs pos="77000">
              <a:srgbClr val="E2E8E1"/>
            </a:gs>
            <a:gs pos="51000">
              <a:srgbClr val="FFFFFF"/>
            </a:gs>
            <a:gs pos="0">
              <a:schemeClr val="accent1">
                <a:lumMod val="0"/>
                <a:lumOff val="100000"/>
              </a:schemeClr>
            </a:gs>
            <a:gs pos="100000">
              <a:srgbClr val="8FA0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82698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50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코드 있는 컨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399" y="327600"/>
            <a:ext cx="7405200" cy="7668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989" y="1357745"/>
            <a:ext cx="4321029" cy="443345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714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24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34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243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1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163A54D-41E7-4AEA-890D-8537ED4A3D42}" type="datetimeFigureOut">
              <a:rPr lang="ko-KR" altLang="en-US" smtClean="0"/>
              <a:pPr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E143334-4AB7-49CA-B52F-E6E20F79A6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33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59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8694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19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2"/>
          <p:cNvSpPr>
            <a:spLocks noGrp="1"/>
          </p:cNvSpPr>
          <p:nvPr>
            <p:ph idx="1"/>
          </p:nvPr>
        </p:nvSpPr>
        <p:spPr>
          <a:xfrm>
            <a:off x="339436" y="1364307"/>
            <a:ext cx="11014364" cy="458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339437" y="328179"/>
            <a:ext cx="7404132" cy="7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09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39436" y="328179"/>
            <a:ext cx="1147619" cy="826366"/>
          </a:xfrm>
          <a:ln w="31750" cap="sq" cmpd="dbl">
            <a:noFill/>
            <a:bevel/>
          </a:ln>
        </p:spPr>
        <p:txBody>
          <a:bodyPr/>
          <a:lstStyle>
            <a:lvl1pPr>
              <a:defRPr u="non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-65903" y="1154545"/>
            <a:ext cx="1552958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idx="1"/>
          </p:nvPr>
        </p:nvSpPr>
        <p:spPr>
          <a:xfrm>
            <a:off x="339436" y="1363806"/>
            <a:ext cx="11132128" cy="458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826983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013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bg>
      <p:bgPr>
        <a:gradFill>
          <a:gsLst>
            <a:gs pos="77000">
              <a:srgbClr val="E2E8E1"/>
            </a:gs>
            <a:gs pos="51000">
              <a:srgbClr val="FFFFFF"/>
            </a:gs>
            <a:gs pos="0">
              <a:schemeClr val="accent1">
                <a:lumMod val="0"/>
                <a:lumOff val="100000"/>
              </a:schemeClr>
            </a:gs>
            <a:gs pos="100000">
              <a:srgbClr val="8FA0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82698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1850" y="1708515"/>
            <a:ext cx="10521950" cy="2853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rgbClr val="E7E6E6">
                    <a:lumMod val="25000"/>
                  </a:srgbClr>
                </a:solidFill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25365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-65903" y="1154545"/>
            <a:ext cx="1552958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idx="1"/>
          </p:nvPr>
        </p:nvSpPr>
        <p:spPr>
          <a:xfrm>
            <a:off x="339436" y="1363806"/>
            <a:ext cx="11132128" cy="458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826983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339437" y="328179"/>
            <a:ext cx="7404132" cy="7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226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코드있는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39436" y="1392382"/>
            <a:ext cx="4888346" cy="3811588"/>
          </a:xfrm>
        </p:spPr>
        <p:txBody>
          <a:bodyPr/>
          <a:lstStyle>
            <a:lvl1pPr marL="285750" indent="-285750">
              <a:buClr>
                <a:srgbClr val="826983"/>
              </a:buClr>
              <a:buFont typeface="Wingdings" panose="05000000000000000000" pitchFamily="2" charset="2"/>
              <a:buChar char="§"/>
              <a:defRPr sz="1600"/>
            </a:lvl1pPr>
            <a:lvl2pPr marL="742950" indent="-285750">
              <a:buClr>
                <a:srgbClr val="826983"/>
              </a:buClr>
              <a:buFont typeface="맑은 고딕" panose="020B0503020000020004" pitchFamily="50" charset="-127"/>
              <a:buChar char="-"/>
              <a:defRPr sz="1200"/>
            </a:lvl2pPr>
            <a:lvl3pPr marL="1085850" indent="-171450">
              <a:buFont typeface="맑은 고딕" panose="020B0503020000020004" pitchFamily="50" charset="-127"/>
              <a:buChar char="-"/>
              <a:defRPr sz="1200"/>
            </a:lvl3pPr>
            <a:lvl4pPr marL="1543050" indent="-171450">
              <a:buFont typeface="맑은 고딕" panose="020B0503020000020004" pitchFamily="50" charset="-127"/>
              <a:buChar char="-"/>
              <a:defRPr sz="1000"/>
            </a:lvl4pPr>
            <a:lvl5pPr marL="2000250" indent="-171450">
              <a:buFont typeface="맑은 고딕" panose="020B0503020000020004" pitchFamily="50" charset="-127"/>
              <a:buChar char="-"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8837" y="1389352"/>
            <a:ext cx="5837382" cy="3814618"/>
          </a:xfrm>
          <a:prstGeom prst="rect">
            <a:avLst/>
          </a:prstGeom>
          <a:noFill/>
          <a:ln w="12700">
            <a:solidFill>
              <a:srgbClr val="8FA0A7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800" spc="-1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8837" y="1389352"/>
            <a:ext cx="5837382" cy="3814618"/>
          </a:xfrm>
          <a:prstGeom prst="rect">
            <a:avLst/>
          </a:prstGeom>
          <a:noFill/>
          <a:ln w="12700">
            <a:solidFill>
              <a:srgbClr val="8FA0A7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800" spc="-1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339437" y="328179"/>
            <a:ext cx="7404132" cy="7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65903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27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bg>
      <p:bgPr>
        <a:gradFill>
          <a:gsLst>
            <a:gs pos="84424">
              <a:srgbClr val="AFCEEB"/>
            </a:gs>
            <a:gs pos="5600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 flipH="1">
            <a:off x="264358" y="902090"/>
            <a:ext cx="2208626" cy="10551"/>
          </a:xfrm>
          <a:prstGeom prst="line">
            <a:avLst/>
          </a:prstGeom>
          <a:ln w="381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836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8E972C1-5572-4AF2-8578-0D7796D855BB}" type="datetimeFigureOut">
              <a:rPr lang="ko-KR" altLang="en-US" smtClean="0"/>
              <a:pPr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E4846E9-8A92-434F-B62E-195B3EB553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80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8E972C1-5572-4AF2-8578-0D7796D855BB}" type="datetimeFigureOut">
              <a:rPr lang="ko-KR" altLang="en-US" smtClean="0"/>
              <a:pPr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E4846E9-8A92-434F-B62E-195B3EB553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245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87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371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369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2290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238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884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3150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97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11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7691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28601"/>
            <a:ext cx="11072284" cy="114141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© David Kirk/NVIDIA and Wen-mei W. Hwu, 2007-2011 ECE408/CS483, University of Illinois, Urbana-Champaign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7FBC321-1E5B-4069-ACF7-696879011BFE}" type="slidenum">
              <a:rPr lang="en-US" altLang="ko-KR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5822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978018"/>
            <a:ext cx="12192000" cy="538609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lvl="0" indent="0" algn="ctr" defTabSz="2921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  <a:sym typeface="Helvetica"/>
            </a:endParaRP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962150"/>
            <a:ext cx="10982325" cy="4572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2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528604"/>
            <a:ext cx="10972801" cy="5314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058713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26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1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3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1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2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3A54D-41E7-4AEA-890D-8537ED4A3D42}" type="datetimeFigureOut">
              <a:rPr lang="ko-KR" altLang="en-US" smtClean="0"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9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7405200" cy="7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8400" y="1364400"/>
            <a:ext cx="11016000" cy="45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2020. 5. 27.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723" r:id="rId14"/>
    <p:sldLayoutId id="2147483724" r:id="rId15"/>
    <p:sldLayoutId id="2147483725" r:id="rId16"/>
    <p:sldLayoutId id="214748372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826983"/>
        </a:buClr>
        <a:buFont typeface="Wingdings" panose="05000000000000000000" pitchFamily="2" charset="2"/>
        <a:buChar char="§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26983"/>
        </a:buClr>
        <a:buFont typeface="맑은 고딕" panose="020B0503020000020004" pitchFamily="50" charset="-127"/>
        <a:buChar char="-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FA0A7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FA0A7"/>
        </a:buClr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FA0A7"/>
        </a:buClr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78E972C1-5572-4AF2-8578-0D7796D855BB}" type="datetimeFigureOut">
              <a:rPr lang="ko-KR" altLang="en-US" smtClean="0"/>
              <a:pPr/>
              <a:t>2020. 5. 27.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3E4846E9-8A92-434F-B62E-195B3EB553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8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83771" y="1562200"/>
            <a:ext cx="10624457" cy="20953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Zero-Skipping Computation on Neural Networks</a:t>
            </a:r>
            <a:br>
              <a:rPr lang="en-US" altLang="ko-KR" dirty="0"/>
            </a:br>
            <a:r>
              <a:rPr lang="en-US" altLang="ko-KR" dirty="0"/>
              <a:t>(Week 12)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62137"/>
            <a:ext cx="9144000" cy="2502568"/>
          </a:xfrm>
        </p:spPr>
        <p:txBody>
          <a:bodyPr>
            <a:normAutofit/>
          </a:bodyPr>
          <a:lstStyle/>
          <a:p>
            <a:r>
              <a:rPr lang="en-US" altLang="ko-KR" dirty="0"/>
              <a:t>June 2, 2020</a:t>
            </a:r>
          </a:p>
          <a:p>
            <a:r>
              <a:rPr lang="en-US" altLang="ko-KR" dirty="0"/>
              <a:t>Sungjoo Yoo</a:t>
            </a:r>
          </a:p>
          <a:p>
            <a:endParaRPr lang="en-US" altLang="ko-KR" dirty="0"/>
          </a:p>
          <a:p>
            <a:r>
              <a:rPr lang="en-US" altLang="ko-KR" dirty="0"/>
              <a:t>Computing Memory Architecture Lab.</a:t>
            </a:r>
          </a:p>
          <a:p>
            <a:r>
              <a:rPr lang="en-US" altLang="ko-KR" dirty="0"/>
              <a:t>CSE, SNU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82980" y="6428657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http://cmalab.snu.ac.kr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9713" y="6335713"/>
            <a:ext cx="306387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2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"/>
    </mc:Choice>
    <mc:Fallback xmlns="">
      <p:transition spd="slow" advTm="1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Illustration of Pruning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Small weights are pruned, i.e., set to zero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42" y="2692113"/>
            <a:ext cx="3337294" cy="36519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2818"/>
            <a:ext cx="6362700" cy="38957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058679" y="3054622"/>
            <a:ext cx="315097" cy="30212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15531" y="3128762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Pruning small weights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373776" y="3330365"/>
            <a:ext cx="441755" cy="105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36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Illustration of Pruning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During training, weights are re-distributed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42" y="2692113"/>
            <a:ext cx="3337294" cy="36519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2818"/>
            <a:ext cx="6362700" cy="38957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058679" y="3054622"/>
            <a:ext cx="315097" cy="30212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851701" y="5666406"/>
            <a:ext cx="750678" cy="259492"/>
            <a:chOff x="3851701" y="5666406"/>
            <a:chExt cx="750678" cy="259492"/>
          </a:xfrm>
        </p:grpSpPr>
        <p:sp>
          <p:nvSpPr>
            <p:cNvPr id="11" name="오른쪽 화살표 10"/>
            <p:cNvSpPr/>
            <p:nvPr/>
          </p:nvSpPr>
          <p:spPr>
            <a:xfrm flipH="1">
              <a:off x="4250211" y="5666406"/>
              <a:ext cx="352168" cy="25949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0" name="오른쪽 화살표 9"/>
            <p:cNvSpPr/>
            <p:nvPr/>
          </p:nvSpPr>
          <p:spPr>
            <a:xfrm>
              <a:off x="3851701" y="5666406"/>
              <a:ext cx="352168" cy="25949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440840" y="5406914"/>
            <a:ext cx="1550775" cy="259492"/>
            <a:chOff x="3440840" y="5406914"/>
            <a:chExt cx="1550775" cy="259492"/>
          </a:xfrm>
        </p:grpSpPr>
        <p:sp>
          <p:nvSpPr>
            <p:cNvPr id="9" name="오른쪽 화살표 8"/>
            <p:cNvSpPr/>
            <p:nvPr/>
          </p:nvSpPr>
          <p:spPr>
            <a:xfrm>
              <a:off x="4639447" y="5406914"/>
              <a:ext cx="352168" cy="25949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오른쪽 화살표 11"/>
            <p:cNvSpPr/>
            <p:nvPr/>
          </p:nvSpPr>
          <p:spPr>
            <a:xfrm flipH="1">
              <a:off x="3440840" y="5406914"/>
              <a:ext cx="352168" cy="259492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815531" y="3128762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Pruning small weights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4373776" y="3330365"/>
            <a:ext cx="441755" cy="105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4767440" y="4674157"/>
            <a:ext cx="2180405" cy="806357"/>
            <a:chOff x="4767440" y="4674157"/>
            <a:chExt cx="2180405" cy="806357"/>
          </a:xfrm>
        </p:grpSpPr>
        <p:sp>
          <p:nvSpPr>
            <p:cNvPr id="15" name="TextBox 14"/>
            <p:cNvSpPr txBox="1"/>
            <p:nvPr/>
          </p:nvSpPr>
          <p:spPr>
            <a:xfrm>
              <a:off x="4767440" y="4674157"/>
              <a:ext cx="21804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During retraining,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weights tend to diverge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5071934" y="5198519"/>
              <a:ext cx="395417" cy="28199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014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Illustration of Pruning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After a step of training, new small weights are obtained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842" y="2692113"/>
            <a:ext cx="3337294" cy="36519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35" y="2589260"/>
            <a:ext cx="6172200" cy="3857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1700" y="644688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10X smaller scale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139361" y="2980664"/>
            <a:ext cx="2915488" cy="3021227"/>
            <a:chOff x="4139361" y="2980664"/>
            <a:chExt cx="2915488" cy="3021227"/>
          </a:xfrm>
        </p:grpSpPr>
        <p:sp>
          <p:nvSpPr>
            <p:cNvPr id="22" name="직사각형 21"/>
            <p:cNvSpPr/>
            <p:nvPr/>
          </p:nvSpPr>
          <p:spPr>
            <a:xfrm>
              <a:off x="4139361" y="2980664"/>
              <a:ext cx="315097" cy="302122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54457" y="3169696"/>
              <a:ext cx="26003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맑은 고딕" panose="020B0503020000020004" pitchFamily="34" charset="-127"/>
                  <a:cs typeface="Arial" panose="020B0604020202020204" pitchFamily="34" charset="0"/>
                </a:rPr>
                <a:t>Pruning small weights again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4454457" y="3477473"/>
              <a:ext cx="615084" cy="4427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51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 Clustering to Reduce # Bits to Represent Each Weight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“We limit the number of effective weights we need to store by having multiple connections share the same weight, and then fine-tune those shared weights.”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736" y="2615927"/>
            <a:ext cx="6087808" cy="41622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456" y="3084861"/>
            <a:ext cx="55961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“The weights are quantized to 4 bins (denoted with 4 colors), all the weights in the same bin share the same value, thus for each weight, we then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need to store only a small index into a table of shared weights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. During update, all the gradients are grouped by the color and summed together, multiplied by the learning rate and subtracted from the shared centroids from last iteration. For pruned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AlexNet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we are able to quantize to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8-bits (256 shared weights) for each CONV layers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, and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5-bits (32 shared weights) for each FC layer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 without any loss of accuracy.”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84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Huffman Coding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39670"/>
            <a:ext cx="10515600" cy="3765044"/>
          </a:xfrm>
        </p:spPr>
        <p:txBody>
          <a:bodyPr/>
          <a:lstStyle/>
          <a:p>
            <a:r>
              <a:rPr lang="en-US" altLang="ko-KR" dirty="0"/>
              <a:t>Applied to </a:t>
            </a:r>
            <a:r>
              <a:rPr lang="en-US" altLang="ko-KR" b="1" dirty="0">
                <a:solidFill>
                  <a:srgbClr val="5B9BD5"/>
                </a:solidFill>
              </a:rPr>
              <a:t>the indices of weight value tables </a:t>
            </a:r>
            <a:r>
              <a:rPr lang="en-US" altLang="ko-KR" dirty="0"/>
              <a:t>in CSC format</a:t>
            </a:r>
          </a:p>
          <a:p>
            <a:r>
              <a:rPr lang="en-US" altLang="ko-KR" dirty="0"/>
              <a:t>Huffman coding allows frequent indices to be represented with less # bits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16" y="3822192"/>
            <a:ext cx="10935368" cy="2813304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87" y="3342144"/>
            <a:ext cx="5016458" cy="34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Pruning, Quantization and Compression: ICLR 2016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7" y="2159523"/>
            <a:ext cx="11470386" cy="4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0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Significant Reduction in Model Size (# Weights) without Accuracy Loss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49" y="1690688"/>
            <a:ext cx="9113901" cy="29879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049" y="4892040"/>
            <a:ext cx="9176593" cy="1814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299" y="5887720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AlexNet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416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: Per-Layer Compression Results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4992" cy="4351338"/>
          </a:xfrm>
        </p:spPr>
        <p:txBody>
          <a:bodyPr/>
          <a:lstStyle/>
          <a:p>
            <a:r>
              <a:rPr lang="en-US" altLang="ko-KR" dirty="0"/>
              <a:t>8b/5b case: 256 levels for CONV and 32 levels for FC layers</a:t>
            </a:r>
          </a:p>
          <a:p>
            <a:r>
              <a:rPr lang="en-US" altLang="ko-KR" dirty="0"/>
              <a:t>Finally, weights can be represented by ~2.5 bits (CONV) and ~3.5 bits (FC)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5" y="2964751"/>
            <a:ext cx="11833669" cy="369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84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Per-Layer Sensitivity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CONV1 (near the input) is the most sensitive</a:t>
            </a:r>
          </a:p>
          <a:p>
            <a:r>
              <a:rPr lang="en-US" altLang="ko-KR" dirty="0"/>
              <a:t>FC layers (near the output) is much less sensitive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9" y="3108961"/>
            <a:ext cx="12122611" cy="35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95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Convolution: 3D Input / 3D Output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29" y="1481511"/>
            <a:ext cx="9276941" cy="52894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05082" y="-4207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[Chen, 2016]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0912" y="5602147"/>
            <a:ext cx="5973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Training (</a:t>
            </a:r>
            <a:r>
              <a:rPr lang="en-US" altLang="ko-KR" sz="2400" dirty="0" err="1">
                <a:latin typeface="Calibri" panose="020F0502020204030204" pitchFamily="34" charset="0"/>
              </a:rPr>
              <a:t>backprop</a:t>
            </a:r>
            <a:r>
              <a:rPr lang="en-US" altLang="ko-KR" sz="2400" dirty="0">
                <a:latin typeface="Calibri" panose="020F0502020204030204" pitchFamily="34" charset="0"/>
              </a:rPr>
              <a:t>) determines kernel weights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9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6B6B6-FE6C-1F40-95CE-2F91C2B6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Weekly Schedule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DD35E-4AB2-FB45-B847-A16292DA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44814" cy="481647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W1 17 Application (deep learning on FPGA)/SW app (MNIST/CIFAR)</a:t>
            </a:r>
          </a:p>
          <a:p>
            <a:r>
              <a:rPr lang="en-US" altLang="ko-KR" sz="1600" dirty="0"/>
              <a:t>W2 25 Verilog 1 Basics/</a:t>
            </a:r>
            <a:r>
              <a:rPr lang="en-US" altLang="ko-KR" sz="1600" dirty="0" err="1"/>
              <a:t>Vivado</a:t>
            </a:r>
            <a:r>
              <a:rPr lang="en-US" altLang="ko-KR" sz="1600" dirty="0"/>
              <a:t> tutorial (verification level of HW design)   </a:t>
            </a:r>
          </a:p>
          <a:p>
            <a:r>
              <a:rPr lang="en-US" altLang="ko-KR" sz="1600" dirty="0"/>
              <a:t>W3 31 Verilog 2</a:t>
            </a:r>
            <a:r>
              <a:rPr lang="ko-KR" altLang="en-US" sz="1600" dirty="0"/>
              <a:t> </a:t>
            </a:r>
            <a:r>
              <a:rPr lang="en-US" altLang="ko-KR" sz="1600" dirty="0"/>
              <a:t>Combinational circuits (Video pre-view homework</a:t>
            </a:r>
            <a:r>
              <a:rPr lang="ko-KR" altLang="en-US" sz="1600" dirty="0"/>
              <a:t> </a:t>
            </a:r>
            <a:r>
              <a:rPr lang="en-US" altLang="ko-KR" sz="1600" dirty="0"/>
              <a:t>+ TA Q&amp;A)/Simple adder using </a:t>
            </a:r>
            <a:r>
              <a:rPr lang="en-US" altLang="ko-KR" sz="1600" dirty="0" err="1"/>
              <a:t>dsp</a:t>
            </a:r>
            <a:r>
              <a:rPr lang="en-US" altLang="ko-KR" sz="1600" dirty="0"/>
              <a:t> (V+V, Verilog intro)</a:t>
            </a:r>
          </a:p>
          <a:p>
            <a:r>
              <a:rPr lang="en-US" altLang="ko-KR" sz="1600" dirty="0"/>
              <a:t>W4 4/7 Verilog 3 Sequential circuits/V*V processing element (PE) design 1</a:t>
            </a:r>
          </a:p>
          <a:p>
            <a:r>
              <a:rPr lang="en-US" altLang="ko-KR" sz="1600" dirty="0"/>
              <a:t>W5 14 Verilog 4 Design example &amp; synthesizable code/V*V processing element (PE) design 2</a:t>
            </a:r>
          </a:p>
          <a:p>
            <a:r>
              <a:rPr lang="en-US" altLang="ko-KR" sz="1600" dirty="0"/>
              <a:t>W6 21 Convolution lowering and matrix multiplication accelerator/Convolution lowering (V0)</a:t>
            </a:r>
          </a:p>
          <a:p>
            <a:r>
              <a:rPr lang="en-US" altLang="ko-KR" sz="1600" dirty="0"/>
              <a:t>W7 28 Intro to Zynq &amp; MV accelerator design/Zynq FPGA &amp; synthesis,</a:t>
            </a:r>
            <a:r>
              <a:rPr lang="ko-KR" altLang="en-US" sz="1600" dirty="0"/>
              <a:t> </a:t>
            </a:r>
            <a:r>
              <a:rPr lang="en-US" altLang="ko-KR" sz="1600" dirty="0"/>
              <a:t>continue VV design &amp; start MV accelerator design</a:t>
            </a:r>
          </a:p>
          <a:p>
            <a:r>
              <a:rPr lang="en-US" altLang="ko-KR" sz="1600" dirty="0"/>
              <a:t>W8 5/5 (Children’s day) Optional lab session is provided in lecture and lab hour </a:t>
            </a:r>
          </a:p>
          <a:p>
            <a:r>
              <a:rPr lang="en-US" altLang="ko-KR" sz="1600" dirty="0"/>
              <a:t>W9 12 Main memory (physical &amp; virtual)/OS+FPGA (HOST~DEVICE) communication &amp; MV design 2</a:t>
            </a:r>
          </a:p>
          <a:p>
            <a:r>
              <a:rPr lang="en-US" altLang="ko-KR" sz="1600" dirty="0"/>
              <a:t>W10 19 Bus and DMA (Video pre-view</a:t>
            </a:r>
            <a:r>
              <a:rPr lang="ko-KR" altLang="en-US" sz="1600" dirty="0"/>
              <a:t> </a:t>
            </a:r>
            <a:r>
              <a:rPr lang="en-US" altLang="ko-KR" sz="1600" dirty="0"/>
              <a:t>+ TA Q&amp;A)/custom IP &amp; MV design 3</a:t>
            </a:r>
          </a:p>
          <a:p>
            <a:r>
              <a:rPr lang="en-US" altLang="ko-KR" sz="1600" dirty="0"/>
              <a:t>W11 26 Advanced deep learning #1 quantization for low precision computation/V0+DMA+8b 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W12 6/2 Advanced deep learning #2 optimization methods including zero skipping/</a:t>
            </a:r>
            <a:r>
              <a:rPr lang="en-US" altLang="ko-KR" sz="1600" dirty="0" err="1">
                <a:solidFill>
                  <a:srgbClr val="FF0000"/>
                </a:solidFill>
              </a:rPr>
              <a:t>layerwise</a:t>
            </a:r>
            <a:r>
              <a:rPr lang="en-US" altLang="ko-KR" sz="1600" dirty="0">
                <a:solidFill>
                  <a:srgbClr val="FF0000"/>
                </a:solidFill>
              </a:rPr>
              <a:t> acceleration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W13 9 </a:t>
            </a:r>
            <a:r>
              <a:rPr lang="en-US" altLang="ko-KR" sz="1600" b="1" dirty="0">
                <a:solidFill>
                  <a:srgbClr val="FF0000"/>
                </a:solidFill>
              </a:rPr>
              <a:t>Final exam</a:t>
            </a:r>
            <a:r>
              <a:rPr lang="en-US" altLang="ko-KR" sz="1600" dirty="0"/>
              <a:t>/Project V0/1/2</a:t>
            </a:r>
          </a:p>
          <a:p>
            <a:r>
              <a:rPr lang="en-US" altLang="ko-KR" sz="1600" dirty="0"/>
              <a:t>W14 16 Optional practice sessions.&amp; term project submission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809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5"/>
    </mc:Choice>
    <mc:Fallback xmlns="">
      <p:transition spd="slow" advTm="31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33" y="288159"/>
            <a:ext cx="8730532" cy="6301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350" y="4001294"/>
            <a:ext cx="4072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Kernel weight is reused 8 times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147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33" y="288159"/>
            <a:ext cx="8730532" cy="6301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350" y="4001294"/>
            <a:ext cx="4072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Kernel weight is reused 8 times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EA4F81-8058-9749-8119-64D3C36885B6}"/>
              </a:ext>
            </a:extLst>
          </p:cNvPr>
          <p:cNvSpPr/>
          <p:nvPr/>
        </p:nvSpPr>
        <p:spPr>
          <a:xfrm>
            <a:off x="6965576" y="4679576"/>
            <a:ext cx="268942" cy="255495"/>
          </a:xfrm>
          <a:prstGeom prst="rect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2D72EB-FF36-5A4E-A65E-F4F036090C92}"/>
              </a:ext>
            </a:extLst>
          </p:cNvPr>
          <p:cNvSpPr/>
          <p:nvPr/>
        </p:nvSpPr>
        <p:spPr>
          <a:xfrm>
            <a:off x="5996569" y="3037927"/>
            <a:ext cx="888325" cy="829236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5AE02E-F007-C440-B2F7-D8F0E358D03A}"/>
              </a:ext>
            </a:extLst>
          </p:cNvPr>
          <p:cNvSpPr/>
          <p:nvPr/>
        </p:nvSpPr>
        <p:spPr>
          <a:xfrm>
            <a:off x="4306723" y="5139647"/>
            <a:ext cx="614902" cy="319859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6027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33" y="288159"/>
            <a:ext cx="8730532" cy="6301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350" y="4001294"/>
            <a:ext cx="4072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Kernel weight is reused 8 times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EA4F81-8058-9749-8119-64D3C36885B6}"/>
              </a:ext>
            </a:extLst>
          </p:cNvPr>
          <p:cNvSpPr/>
          <p:nvPr/>
        </p:nvSpPr>
        <p:spPr>
          <a:xfrm>
            <a:off x="7261410" y="4679576"/>
            <a:ext cx="268942" cy="255495"/>
          </a:xfrm>
          <a:prstGeom prst="rect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2D72EB-FF36-5A4E-A65E-F4F036090C92}"/>
              </a:ext>
            </a:extLst>
          </p:cNvPr>
          <p:cNvSpPr/>
          <p:nvPr/>
        </p:nvSpPr>
        <p:spPr>
          <a:xfrm>
            <a:off x="6292403" y="3051374"/>
            <a:ext cx="888325" cy="829236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0EC28D-8EE0-5B42-AAF6-E492F5BC813E}"/>
              </a:ext>
            </a:extLst>
          </p:cNvPr>
          <p:cNvSpPr/>
          <p:nvPr/>
        </p:nvSpPr>
        <p:spPr>
          <a:xfrm>
            <a:off x="4360511" y="5045517"/>
            <a:ext cx="614902" cy="319859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9085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33" y="288159"/>
            <a:ext cx="8730532" cy="6301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350" y="4001294"/>
            <a:ext cx="4072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Kernel weight is reused 8 times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EA4F81-8058-9749-8119-64D3C36885B6}"/>
              </a:ext>
            </a:extLst>
          </p:cNvPr>
          <p:cNvSpPr/>
          <p:nvPr/>
        </p:nvSpPr>
        <p:spPr>
          <a:xfrm>
            <a:off x="6965576" y="4961963"/>
            <a:ext cx="268942" cy="255495"/>
          </a:xfrm>
          <a:prstGeom prst="rect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2D72EB-FF36-5A4E-A65E-F4F036090C92}"/>
              </a:ext>
            </a:extLst>
          </p:cNvPr>
          <p:cNvSpPr/>
          <p:nvPr/>
        </p:nvSpPr>
        <p:spPr>
          <a:xfrm>
            <a:off x="5996569" y="3360655"/>
            <a:ext cx="888325" cy="829236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FD8A0F-85BB-3449-B8A8-8CD7794F53A6}"/>
              </a:ext>
            </a:extLst>
          </p:cNvPr>
          <p:cNvSpPr/>
          <p:nvPr/>
        </p:nvSpPr>
        <p:spPr>
          <a:xfrm>
            <a:off x="4387405" y="4961963"/>
            <a:ext cx="614902" cy="319859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274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433" y="288159"/>
            <a:ext cx="8730532" cy="63018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350" y="4001294"/>
            <a:ext cx="4072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Kernel weight is reused 8 times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EA4F81-8058-9749-8119-64D3C36885B6}"/>
              </a:ext>
            </a:extLst>
          </p:cNvPr>
          <p:cNvSpPr/>
          <p:nvPr/>
        </p:nvSpPr>
        <p:spPr>
          <a:xfrm>
            <a:off x="7234518" y="5540187"/>
            <a:ext cx="268942" cy="255495"/>
          </a:xfrm>
          <a:prstGeom prst="rect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2D72EB-FF36-5A4E-A65E-F4F036090C92}"/>
              </a:ext>
            </a:extLst>
          </p:cNvPr>
          <p:cNvSpPr/>
          <p:nvPr/>
        </p:nvSpPr>
        <p:spPr>
          <a:xfrm>
            <a:off x="6305852" y="3930555"/>
            <a:ext cx="888325" cy="829236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72DD9B-C6C2-AA41-AB93-20E019EBCDEC}"/>
              </a:ext>
            </a:extLst>
          </p:cNvPr>
          <p:cNvSpPr/>
          <p:nvPr/>
        </p:nvSpPr>
        <p:spPr>
          <a:xfrm>
            <a:off x="5315252" y="4961963"/>
            <a:ext cx="614902" cy="319859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4032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53" y="365125"/>
            <a:ext cx="8802094" cy="6388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4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953" y="365125"/>
            <a:ext cx="8802094" cy="6388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F00197-0E2D-844A-9138-3CB2B84E3D03}"/>
              </a:ext>
            </a:extLst>
          </p:cNvPr>
          <p:cNvSpPr/>
          <p:nvPr/>
        </p:nvSpPr>
        <p:spPr>
          <a:xfrm>
            <a:off x="6965576" y="4800599"/>
            <a:ext cx="268942" cy="255495"/>
          </a:xfrm>
          <a:prstGeom prst="rect">
            <a:avLst/>
          </a:prstGeom>
          <a:solidFill>
            <a:srgbClr val="FF40FF"/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65A00F-720B-674B-B0A6-AB95A664D1CA}"/>
              </a:ext>
            </a:extLst>
          </p:cNvPr>
          <p:cNvSpPr/>
          <p:nvPr/>
        </p:nvSpPr>
        <p:spPr>
          <a:xfrm>
            <a:off x="5996569" y="3158950"/>
            <a:ext cx="888325" cy="829236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5B4572-CFAB-414D-A53B-ADC2C0287145}"/>
              </a:ext>
            </a:extLst>
          </p:cNvPr>
          <p:cNvSpPr/>
          <p:nvPr/>
        </p:nvSpPr>
        <p:spPr>
          <a:xfrm>
            <a:off x="4306723" y="5260670"/>
            <a:ext cx="614902" cy="319859"/>
          </a:xfrm>
          <a:prstGeom prst="rect">
            <a:avLst/>
          </a:pr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2915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365125"/>
            <a:ext cx="8643068" cy="6317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55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824" y="144410"/>
            <a:ext cx="8129526" cy="603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9825" y="6311899"/>
            <a:ext cx="416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Kernel weight is reused 8 times</a:t>
            </a:r>
            <a:endParaRPr lang="ko-KR" altLang="en-US" sz="24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2929" y="6311899"/>
            <a:ext cx="3650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Calibri" panose="020F0502020204030204" pitchFamily="34" charset="0"/>
              </a:rPr>
              <a:t>Data item is reused 4 times</a:t>
            </a:r>
            <a:endParaRPr lang="ko-KR" alt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8EBC3F31-8372-3C4F-9DB1-E9A072C992EE}"/>
              </a:ext>
            </a:extLst>
          </p:cNvPr>
          <p:cNvSpPr/>
          <p:nvPr/>
        </p:nvSpPr>
        <p:spPr>
          <a:xfrm>
            <a:off x="6952929" y="4128247"/>
            <a:ext cx="335377" cy="1344706"/>
          </a:xfrm>
          <a:prstGeom prst="downArrow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66B422D0-EF5B-194C-BF86-1DEEE0718DA7}"/>
              </a:ext>
            </a:extLst>
          </p:cNvPr>
          <p:cNvSpPr/>
          <p:nvPr/>
        </p:nvSpPr>
        <p:spPr>
          <a:xfrm rot="16200000">
            <a:off x="7329448" y="3751728"/>
            <a:ext cx="335377" cy="1088414"/>
          </a:xfrm>
          <a:prstGeom prst="downArrow">
            <a:avLst/>
          </a:prstGeom>
          <a:solidFill>
            <a:schemeClr val="accent5"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189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00C36-F540-0C4E-8544-CF0CAA69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Zero Weight Skipping Accelerator</a:t>
            </a:r>
            <a:endParaRPr kumimoji="1"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724289E-1CF3-714F-A223-4387BFBF4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960" y="1964773"/>
            <a:ext cx="903607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446039-9128-624A-B2E6-E30BD19BDD06}"/>
              </a:ext>
            </a:extLst>
          </p:cNvPr>
          <p:cNvSpPr txBox="1"/>
          <p:nvPr/>
        </p:nvSpPr>
        <p:spPr>
          <a:xfrm>
            <a:off x="10829126" y="0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[ISSCC 2019]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7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17638"/>
            <a:ext cx="11582400" cy="5303837"/>
          </a:xfrm>
        </p:spPr>
        <p:txBody>
          <a:bodyPr>
            <a:normAutofit/>
          </a:bodyPr>
          <a:lstStyle/>
          <a:p>
            <a:r>
              <a:rPr lang="en-US" altLang="ko-KR" dirty="0"/>
              <a:t>Lecture: Zero-skipping computation on neural networks</a:t>
            </a:r>
          </a:p>
          <a:p>
            <a:pPr lvl="1"/>
            <a:r>
              <a:rPr lang="en-US" altLang="ko-KR" dirty="0"/>
              <a:t>Weight pruning</a:t>
            </a:r>
          </a:p>
          <a:p>
            <a:pPr lvl="1"/>
            <a:r>
              <a:rPr lang="en-US" altLang="ko-KR" dirty="0"/>
              <a:t>Convolution accelerator</a:t>
            </a:r>
          </a:p>
          <a:p>
            <a:pPr lvl="1"/>
            <a:r>
              <a:rPr lang="en-US" altLang="ko-KR" dirty="0"/>
              <a:t>Zero weight-skipping convolution accelerator</a:t>
            </a:r>
          </a:p>
          <a:p>
            <a:pPr lvl="1"/>
            <a:r>
              <a:rPr lang="en-US" altLang="ko-KR" dirty="0"/>
              <a:t>Zero activation-skipping MV accelerator</a:t>
            </a:r>
          </a:p>
          <a:p>
            <a:r>
              <a:rPr lang="en-US" altLang="ko-KR" dirty="0"/>
              <a:t>Introduction to the lab on Week 12</a:t>
            </a:r>
          </a:p>
          <a:p>
            <a:pPr lvl="1"/>
            <a:r>
              <a:rPr lang="en-US" altLang="ko-KR" dirty="0" err="1"/>
              <a:t>Layerwise</a:t>
            </a:r>
            <a:r>
              <a:rPr lang="en-US" altLang="ko-KR" dirty="0"/>
              <a:t> acceleration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143334-4AB7-49CA-B52F-E6E20F79A69B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9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C0290-BD9E-0041-BAA3-7A23F083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7CBE5-A002-A340-8B8A-B00F6E38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554FC5-86AE-B34D-BFE9-0BD3F95D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483"/>
            <a:ext cx="12192000" cy="63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3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17DA2-CB69-BC48-9A9E-4E76FE82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5D967-0638-344C-B79A-C6B2A7D26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48EF8D-7F7B-9049-A04C-405C9997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12"/>
            <a:ext cx="12192000" cy="65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06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0" y="365125"/>
            <a:ext cx="8643068" cy="6317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38881" y="-42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[KAIST]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5E16B-277A-904C-BD8B-FD0004E4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20B79-446E-AA46-9E65-0C0DBEC2B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C0A1AB-E74E-B14F-87BF-C003A4827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030"/>
            <a:ext cx="12192000" cy="635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7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7A1CD-06E0-3C43-A8EE-20E9A1D3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D48285-E938-D941-BEDE-2C9009C8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4FFB7C-119F-4F49-9F5B-1172BDD4B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61"/>
            <a:ext cx="12192000" cy="65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87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69446-A9FD-8044-8A12-BB1FADF7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F219A-AEA2-3D44-8A15-72C4F33BB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A9B305-D852-BA4E-9F3D-AD9A8F664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848"/>
            <a:ext cx="12192000" cy="64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64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8389C-D31D-114F-8330-3553406D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D1C03-8F81-AE40-B5C5-9D396C154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5023B-B532-3D4E-B3DD-D9D7D3FB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827"/>
            <a:ext cx="12192000" cy="61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952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C5D4A-3EF8-F843-8619-A712F669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Zero Skipping in Nvidia A100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E11C9-716F-534B-8A45-1934DE8D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8AF160-A1F2-774A-928E-83657A9A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825625"/>
            <a:ext cx="8148336" cy="4516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23E6C-6A79-5C46-8CE7-0EC6FDA19AAD}"/>
              </a:ext>
            </a:extLst>
          </p:cNvPr>
          <p:cNvSpPr txBox="1"/>
          <p:nvPr/>
        </p:nvSpPr>
        <p:spPr>
          <a:xfrm>
            <a:off x="1357303" y="45522"/>
            <a:ext cx="108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[https://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www.nvidia.com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/content/dam/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en-zz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/Solutions/Data-Center/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-ampere-architecture-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whitepaper.pdf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89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 Systematic Pruning Method: Overview of Group-wise Brain Damage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199" y="1825625"/>
            <a:ext cx="624748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dirty="0"/>
              <a:t>For each input feature map, the same location of 2D filter elements is pruned</a:t>
            </a:r>
          </a:p>
          <a:p>
            <a:r>
              <a:rPr lang="en-US" altLang="ko-KR" sz="3200" dirty="0"/>
              <a:t>Pruning is performed in an incremental manner</a:t>
            </a:r>
          </a:p>
          <a:p>
            <a:pPr lvl="1"/>
            <a:r>
              <a:rPr lang="en-US" altLang="ko-KR" sz="2800" dirty="0"/>
              <a:t>Repeat pruning a column and retraining as far as accuracy constraint is met</a:t>
            </a:r>
          </a:p>
          <a:p>
            <a:r>
              <a:rPr lang="en-US" altLang="ko-KR" sz="3200" dirty="0"/>
              <a:t>“</a:t>
            </a:r>
            <a:r>
              <a:rPr lang="en-US" altLang="ko-KR" dirty="0"/>
              <a:t>convolutions can be reduced to multiplications of thinned dense matrices, which leads to speedup.</a:t>
            </a:r>
            <a:r>
              <a:rPr lang="en-US" altLang="ko-KR" sz="3200" dirty="0"/>
              <a:t>”</a:t>
            </a:r>
          </a:p>
          <a:p>
            <a:pPr lvl="1"/>
            <a:r>
              <a:rPr lang="en-US" altLang="ko-KR" dirty="0"/>
              <a:t>3X reduction in # multiplications for </a:t>
            </a:r>
            <a:r>
              <a:rPr lang="en-US" altLang="ko-KR" dirty="0" err="1"/>
              <a:t>AlexNet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549" y="2252803"/>
            <a:ext cx="4485968" cy="3577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20906" y="0"/>
            <a:ext cx="16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</a:t>
            </a:r>
            <a:r>
              <a:rPr lang="en-US" altLang="ko-KR" dirty="0" err="1">
                <a:latin typeface="Calibri" panose="020F0502020204030204" pitchFamily="34" charset="0"/>
              </a:rPr>
              <a:t>Lebedev</a:t>
            </a:r>
            <a:r>
              <a:rPr lang="en-US" altLang="ko-KR" dirty="0">
                <a:latin typeface="Calibri" panose="020F0502020204030204" pitchFamily="34" charset="0"/>
              </a:rPr>
              <a:t>, 2016]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609552" y="3622525"/>
            <a:ext cx="249252" cy="1875714"/>
            <a:chOff x="7406995" y="3582013"/>
            <a:chExt cx="249252" cy="1875714"/>
          </a:xfrm>
        </p:grpSpPr>
        <p:sp>
          <p:nvSpPr>
            <p:cNvPr id="61" name="직사각형 60"/>
            <p:cNvSpPr/>
            <p:nvPr/>
          </p:nvSpPr>
          <p:spPr>
            <a:xfrm>
              <a:off x="7412739" y="3582013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406995" y="5052933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410528" y="4192575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406995" y="5255330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173154" y="3824922"/>
            <a:ext cx="1157832" cy="1673317"/>
            <a:chOff x="7970597" y="3784410"/>
            <a:chExt cx="1157832" cy="1673317"/>
          </a:xfrm>
        </p:grpSpPr>
        <p:sp>
          <p:nvSpPr>
            <p:cNvPr id="63" name="직사각형 62"/>
            <p:cNvSpPr/>
            <p:nvPr/>
          </p:nvSpPr>
          <p:spPr>
            <a:xfrm>
              <a:off x="7977561" y="3784410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7970597" y="4387651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884921" y="5052933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884921" y="5255330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454865" y="3622525"/>
            <a:ext cx="1119629" cy="1875714"/>
            <a:chOff x="8252308" y="3582013"/>
            <a:chExt cx="1119629" cy="1875714"/>
          </a:xfrm>
        </p:grpSpPr>
        <p:sp>
          <p:nvSpPr>
            <p:cNvPr id="64" name="직사각형 63"/>
            <p:cNvSpPr/>
            <p:nvPr/>
          </p:nvSpPr>
          <p:spPr>
            <a:xfrm>
              <a:off x="8252308" y="4185254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252308" y="3582013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128429" y="5052933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128429" y="5255330"/>
              <a:ext cx="243508" cy="20239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0568946" y="2637324"/>
            <a:ext cx="1210683" cy="210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0568945" y="3824922"/>
            <a:ext cx="1210683" cy="23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568945" y="4027319"/>
            <a:ext cx="1210683" cy="235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Regularizer</a:t>
            </a:r>
            <a:r>
              <a:rPr lang="en-US" altLang="ko-KR" dirty="0"/>
              <a:t> for Structured Pruning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Sum of squared weights in a column of weight matrix</a:t>
            </a:r>
          </a:p>
          <a:p>
            <a:pPr lvl="1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520906" y="0"/>
            <a:ext cx="16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</a:t>
            </a:r>
            <a:r>
              <a:rPr lang="en-US" altLang="ko-KR" dirty="0" err="1">
                <a:latin typeface="Calibri" panose="020F0502020204030204" pitchFamily="34" charset="0"/>
              </a:rPr>
              <a:t>Lebedev</a:t>
            </a:r>
            <a:r>
              <a:rPr lang="en-US" altLang="ko-KR" dirty="0">
                <a:latin typeface="Calibri" panose="020F0502020204030204" pitchFamily="34" charset="0"/>
              </a:rPr>
              <a:t>, 2016]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53" y="4617548"/>
            <a:ext cx="5811879" cy="111138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636021" y="2866604"/>
            <a:ext cx="4327001" cy="3310359"/>
            <a:chOff x="7340549" y="2252803"/>
            <a:chExt cx="4485968" cy="357719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0549" y="2252803"/>
              <a:ext cx="4485968" cy="3577198"/>
            </a:xfrm>
            <a:prstGeom prst="rect">
              <a:avLst/>
            </a:prstGeom>
          </p:spPr>
        </p:pic>
        <p:grpSp>
          <p:nvGrpSpPr>
            <p:cNvPr id="8" name="그룹 7"/>
            <p:cNvGrpSpPr/>
            <p:nvPr/>
          </p:nvGrpSpPr>
          <p:grpSpPr>
            <a:xfrm>
              <a:off x="7609552" y="3622525"/>
              <a:ext cx="249252" cy="1875714"/>
              <a:chOff x="7406995" y="3582013"/>
              <a:chExt cx="249252" cy="1875714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7412739" y="358201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406995" y="505293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410528" y="4192575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406995" y="5255330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8173154" y="3824922"/>
              <a:ext cx="1157832" cy="1673317"/>
              <a:chOff x="7970597" y="3784410"/>
              <a:chExt cx="1157832" cy="1673317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7977561" y="3784410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7970597" y="4387651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8884921" y="505293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8884921" y="5255330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8454865" y="3622525"/>
              <a:ext cx="1119629" cy="1875714"/>
              <a:chOff x="8252308" y="3582013"/>
              <a:chExt cx="1119629" cy="187571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8252308" y="4185254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252308" y="358201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9128429" y="505293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9128429" y="5255330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10568946" y="2637324"/>
              <a:ext cx="1210683" cy="2101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68945" y="3824922"/>
              <a:ext cx="1210683" cy="2351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568945" y="4027319"/>
              <a:ext cx="1210683" cy="2351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21216" y="5355160"/>
            <a:ext cx="364602" cy="607671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098745" y="4886468"/>
            <a:ext cx="816015" cy="608881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900589" y="4585608"/>
            <a:ext cx="2078193" cy="1143323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28843" y="3956528"/>
            <a:ext cx="22208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i,j</a:t>
            </a:r>
            <a:r>
              <a:rPr lang="en-US" altLang="ko-KR" dirty="0">
                <a:latin typeface="Calibri" panose="020F0502020204030204" pitchFamily="34" charset="0"/>
              </a:rPr>
              <a:t>: spatial dimension</a:t>
            </a:r>
          </a:p>
          <a:p>
            <a:r>
              <a:rPr lang="en-US" altLang="ko-KR" dirty="0">
                <a:latin typeface="Calibri" panose="020F0502020204030204" pitchFamily="34" charset="0"/>
              </a:rPr>
              <a:t>s: input feature map</a:t>
            </a:r>
          </a:p>
          <a:p>
            <a:r>
              <a:rPr lang="en-US" altLang="ko-KR" dirty="0">
                <a:latin typeface="Calibri" panose="020F0502020204030204" pitchFamily="34" charset="0"/>
              </a:rPr>
              <a:t>t: output feature map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65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7482A-27A0-374F-98C4-0ADA17D05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96697" cy="1325563"/>
          </a:xfrm>
        </p:spPr>
        <p:txBody>
          <a:bodyPr/>
          <a:lstStyle/>
          <a:p>
            <a:r>
              <a:rPr kumimoji="1" lang="en-US" altLang="ko-KR" dirty="0"/>
              <a:t>Zero Skipping in S10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0A37CD-3E0E-C54F-BE97-ABF55BF0C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6697" cy="4351338"/>
          </a:xfrm>
        </p:spPr>
        <p:txBody>
          <a:bodyPr/>
          <a:lstStyle/>
          <a:p>
            <a:r>
              <a:rPr kumimoji="1" lang="en-US" altLang="ko-KR" dirty="0"/>
              <a:t>Samsung developed a neural network accelerator which improves performance by skipping zero-input computation</a:t>
            </a:r>
          </a:p>
          <a:p>
            <a:r>
              <a:rPr kumimoji="1" lang="en-US" altLang="ko-KR" dirty="0"/>
              <a:t>There are two sources of zero values</a:t>
            </a:r>
          </a:p>
          <a:p>
            <a:pPr lvl="1"/>
            <a:r>
              <a:rPr kumimoji="1" lang="en-US" altLang="ko-KR" b="1" dirty="0"/>
              <a:t>Zero weights by pruning – Samsung NPU</a:t>
            </a:r>
          </a:p>
          <a:p>
            <a:pPr lvl="1"/>
            <a:r>
              <a:rPr kumimoji="1" lang="en-US" altLang="ko-KR" dirty="0">
                <a:solidFill>
                  <a:srgbClr val="0070C0"/>
                </a:solidFill>
              </a:rPr>
              <a:t>Zero activations due to </a:t>
            </a:r>
            <a:r>
              <a:rPr kumimoji="1" lang="en-US" altLang="ko-KR" dirty="0" err="1">
                <a:solidFill>
                  <a:srgbClr val="0070C0"/>
                </a:solidFill>
              </a:rPr>
              <a:t>ReLU</a:t>
            </a:r>
            <a:r>
              <a:rPr kumimoji="1" lang="en-US" altLang="ko-KR" dirty="0">
                <a:solidFill>
                  <a:srgbClr val="0070C0"/>
                </a:solidFill>
              </a:rPr>
              <a:t> activation function – Our design example</a:t>
            </a:r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4A408-A165-B44F-A808-2F6764EA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57" y="299222"/>
            <a:ext cx="4939387" cy="6404919"/>
          </a:xfrm>
          <a:prstGeom prst="rect">
            <a:avLst/>
          </a:prstGeom>
        </p:spPr>
      </p:pic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AD11C48-E97C-2547-9438-9B357FFEDECD}"/>
              </a:ext>
            </a:extLst>
          </p:cNvPr>
          <p:cNvCxnSpPr/>
          <p:nvPr/>
        </p:nvCxnSpPr>
        <p:spPr>
          <a:xfrm>
            <a:off x="7035114" y="4736756"/>
            <a:ext cx="4044779" cy="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192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Truncated </a:t>
            </a:r>
            <a:r>
              <a:rPr lang="en-US" altLang="ko-KR" dirty="0" err="1"/>
              <a:t>Regularizer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4072"/>
          </a:xfrm>
        </p:spPr>
        <p:txBody>
          <a:bodyPr>
            <a:normAutofit lnSpcReduction="10000"/>
          </a:bodyPr>
          <a:lstStyle/>
          <a:p>
            <a:r>
              <a:rPr lang="en-US" altLang="ko-KR" dirty="0" err="1"/>
              <a:t>Regularizer</a:t>
            </a:r>
            <a:r>
              <a:rPr lang="en-US" altLang="ko-KR" dirty="0"/>
              <a:t> represents only those columns having small weights</a:t>
            </a:r>
          </a:p>
          <a:p>
            <a:pPr lvl="1"/>
            <a:r>
              <a:rPr lang="en-US" altLang="ko-KR" dirty="0"/>
              <a:t>Columns having large weights are not included in the </a:t>
            </a:r>
            <a:r>
              <a:rPr lang="en-US" altLang="ko-KR" dirty="0" err="1"/>
              <a:t>regularizer</a:t>
            </a:r>
            <a:endParaRPr lang="en-US" altLang="ko-KR" dirty="0"/>
          </a:p>
          <a:p>
            <a:pPr lvl="1"/>
            <a:r>
              <a:rPr lang="en-US" altLang="ko-KR" dirty="0"/>
              <a:t>Threshold </a:t>
            </a:r>
            <a:r>
              <a:rPr lang="en-US" altLang="ko-KR" i="1" dirty="0">
                <a:latin typeface="Symbol" panose="05050102010706020507" pitchFamily="18" charset="2"/>
              </a:rPr>
              <a:t>q</a:t>
            </a:r>
            <a:r>
              <a:rPr lang="en-US" altLang="ko-KR" dirty="0"/>
              <a:t> controls pruning level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Training</a:t>
            </a:r>
          </a:p>
          <a:p>
            <a:pPr lvl="1"/>
            <a:r>
              <a:rPr lang="en-US" altLang="ko-KR" dirty="0"/>
              <a:t>Given </a:t>
            </a:r>
            <a:r>
              <a:rPr lang="en-US" altLang="ko-KR" dirty="0">
                <a:latin typeface="Symbol" panose="05050102010706020507" pitchFamily="18" charset="2"/>
              </a:rPr>
              <a:t>d</a:t>
            </a:r>
            <a:r>
              <a:rPr lang="en-US" altLang="ko-KR" dirty="0"/>
              <a:t> (allowed accuracy loss),</a:t>
            </a:r>
          </a:p>
          <a:p>
            <a:pPr lvl="2"/>
            <a:r>
              <a:rPr lang="en-US" altLang="ko-KR" dirty="0"/>
              <a:t>E.g., 1% of top-1 accuracy</a:t>
            </a:r>
          </a:p>
          <a:p>
            <a:pPr lvl="1"/>
            <a:r>
              <a:rPr lang="en-US" altLang="ko-KR" dirty="0"/>
              <a:t>After each epoch</a:t>
            </a:r>
          </a:p>
          <a:p>
            <a:pPr lvl="2"/>
            <a:r>
              <a:rPr lang="en-US" altLang="ko-KR" dirty="0"/>
              <a:t>If additional error &lt; </a:t>
            </a:r>
            <a:r>
              <a:rPr lang="en-US" altLang="ko-KR" dirty="0">
                <a:latin typeface="Symbol" panose="05050102010706020507" pitchFamily="18" charset="2"/>
              </a:rPr>
              <a:t>d</a:t>
            </a:r>
            <a:r>
              <a:rPr lang="en-US" altLang="ko-KR" dirty="0"/>
              <a:t>, increase </a:t>
            </a:r>
            <a:r>
              <a:rPr lang="en-US" altLang="ko-KR" i="1" dirty="0">
                <a:latin typeface="Symbol" panose="05050102010706020507" pitchFamily="18" charset="2"/>
              </a:rPr>
              <a:t>q</a:t>
            </a:r>
            <a:endParaRPr lang="en-US" altLang="ko-KR" i="1" dirty="0"/>
          </a:p>
          <a:p>
            <a:pPr lvl="2"/>
            <a:r>
              <a:rPr lang="en-US" altLang="ko-KR" dirty="0"/>
              <a:t>Else, decrease </a:t>
            </a:r>
            <a:r>
              <a:rPr lang="en-US" altLang="ko-KR" i="1" dirty="0">
                <a:latin typeface="Symbol" panose="05050102010706020507" pitchFamily="18" charset="2"/>
              </a:rPr>
              <a:t>q</a:t>
            </a:r>
          </a:p>
          <a:p>
            <a:pPr lvl="2"/>
            <a:r>
              <a:rPr lang="en-US" altLang="ko-KR" dirty="0"/>
              <a:t>If |</a:t>
            </a:r>
            <a:r>
              <a:rPr lang="en-US" altLang="ko-KR" dirty="0">
                <a:latin typeface="Symbol" panose="05050102010706020507" pitchFamily="18" charset="2"/>
              </a:rPr>
              <a:t>G|</a:t>
            </a:r>
            <a:r>
              <a:rPr lang="en-US" altLang="ko-KR" dirty="0"/>
              <a:t>&lt;</a:t>
            </a:r>
            <a:r>
              <a:rPr lang="en-US" altLang="ko-KR" dirty="0">
                <a:latin typeface="Symbol" panose="05050102010706020507" pitchFamily="18" charset="2"/>
              </a:rPr>
              <a:t>e, </a:t>
            </a:r>
            <a:r>
              <a:rPr lang="en-US" altLang="ko-KR" dirty="0"/>
              <a:t>it is fixed to zero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pruning</a:t>
            </a:r>
            <a:endParaRPr lang="ko-KR" altLang="en-US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46" y="2968530"/>
            <a:ext cx="4229250" cy="927467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753829" y="2812649"/>
            <a:ext cx="4772626" cy="3727048"/>
            <a:chOff x="7340549" y="2252803"/>
            <a:chExt cx="4485968" cy="357719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40549" y="2252803"/>
              <a:ext cx="4485968" cy="3577198"/>
            </a:xfrm>
            <a:prstGeom prst="rect">
              <a:avLst/>
            </a:prstGeom>
          </p:spPr>
        </p:pic>
        <p:grpSp>
          <p:nvGrpSpPr>
            <p:cNvPr id="7" name="그룹 6"/>
            <p:cNvGrpSpPr/>
            <p:nvPr/>
          </p:nvGrpSpPr>
          <p:grpSpPr>
            <a:xfrm>
              <a:off x="7609552" y="3622525"/>
              <a:ext cx="249252" cy="1875714"/>
              <a:chOff x="7406995" y="3582013"/>
              <a:chExt cx="249252" cy="1875714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7412739" y="358201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406995" y="505293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7410528" y="4192575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406995" y="5255330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8173154" y="3824922"/>
              <a:ext cx="1157832" cy="1673317"/>
              <a:chOff x="7970597" y="3784410"/>
              <a:chExt cx="1157832" cy="1673317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7977561" y="3784410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7970597" y="4387651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884921" y="505293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8884921" y="5255330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8454865" y="3622525"/>
              <a:ext cx="1119629" cy="1875714"/>
              <a:chOff x="8252308" y="3582013"/>
              <a:chExt cx="1119629" cy="1875714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8252308" y="4185254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252308" y="358201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9128429" y="5052933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9128429" y="5255330"/>
                <a:ext cx="243508" cy="2023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10568946" y="2637324"/>
              <a:ext cx="1210683" cy="2101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568945" y="3824922"/>
              <a:ext cx="1210683" cy="2351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568945" y="4027319"/>
              <a:ext cx="1210683" cy="2351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A383A72-91E4-8242-86BD-0AD7B1F66CD7}"/>
              </a:ext>
            </a:extLst>
          </p:cNvPr>
          <p:cNvSpPr txBox="1"/>
          <p:nvPr/>
        </p:nvSpPr>
        <p:spPr>
          <a:xfrm>
            <a:off x="10520906" y="0"/>
            <a:ext cx="167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</a:t>
            </a:r>
            <a:r>
              <a:rPr lang="en-US" altLang="ko-KR" dirty="0" err="1">
                <a:latin typeface="Calibri" panose="020F0502020204030204" pitchFamily="34" charset="0"/>
              </a:rPr>
              <a:t>Lebedev</a:t>
            </a:r>
            <a:r>
              <a:rPr lang="en-US" altLang="ko-KR" dirty="0">
                <a:latin typeface="Calibri" panose="020F0502020204030204" pitchFamily="34" charset="0"/>
              </a:rPr>
              <a:t>, 2016]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9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591A8-54A6-A943-A5E5-2B4ED48B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Zero-Input Activation Skipping Matrix-Vector Accelerator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Right Arrow 103">
            <a:extLst>
              <a:ext uri="{FF2B5EF4-FFF2-40B4-BE49-F238E27FC236}">
                <a16:creationId xmlns:a16="http://schemas.microsoft.com/office/drawing/2014/main" id="{D5CECC2A-A891-E141-B65E-774D6B8AB9E4}"/>
              </a:ext>
            </a:extLst>
          </p:cNvPr>
          <p:cNvSpPr/>
          <p:nvPr/>
        </p:nvSpPr>
        <p:spPr>
          <a:xfrm>
            <a:off x="5771278" y="3492132"/>
            <a:ext cx="673998" cy="704053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747C70-0C10-AA41-BDA4-D22DE703838B}"/>
              </a:ext>
            </a:extLst>
          </p:cNvPr>
          <p:cNvSpPr txBox="1"/>
          <p:nvPr/>
        </p:nvSpPr>
        <p:spPr>
          <a:xfrm>
            <a:off x="6935377" y="5392985"/>
            <a:ext cx="454369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Zero-skip Accelerator </a:t>
            </a:r>
          </a:p>
          <a:p>
            <a:pPr algn="ctr"/>
            <a:r>
              <a:rPr 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reduces runtime by </a:t>
            </a:r>
            <a:r>
              <a:rPr lang="en-US" sz="24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skipping zero-input multiplications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7201352" y="1429431"/>
            <a:ext cx="4017979" cy="3723351"/>
            <a:chOff x="16136921" y="7109077"/>
            <a:chExt cx="4017979" cy="3723351"/>
          </a:xfrm>
        </p:grpSpPr>
        <p:sp>
          <p:nvSpPr>
            <p:cNvPr id="45" name="직사각형 44"/>
            <p:cNvSpPr/>
            <p:nvPr/>
          </p:nvSpPr>
          <p:spPr>
            <a:xfrm>
              <a:off x="16925455" y="7674621"/>
              <a:ext cx="3229445" cy="7365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altLang="ko-KR" sz="36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Act</a:t>
              </a:r>
              <a:endParaRPr lang="ko-KR" altLang="en-US" sz="3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6136921" y="8551950"/>
              <a:ext cx="2160000" cy="2160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altLang="ko-KR" sz="3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endParaRPr lang="en-US" altLang="ko-KR" sz="3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  <a:p>
              <a:pPr lvl="1" algn="r"/>
              <a:r>
                <a:rPr lang="en-US" altLang="ko-KR" sz="36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Weight</a:t>
              </a:r>
              <a:endParaRPr lang="ko-KR" altLang="en-US" sz="3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6925455" y="7670231"/>
              <a:ext cx="3229445" cy="740897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</a:t>
              </a:r>
              <a:r>
                <a:rPr lang="en-US" altLang="ko-KR" sz="3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XX</a:t>
              </a:r>
              <a:r>
                <a:rPr lang="en-US" altLang="ko-KR" sz="32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</a:t>
              </a:r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X0X</a:t>
              </a:r>
              <a:endParaRPr lang="ko-KR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8996430" y="8541778"/>
              <a:ext cx="1080000" cy="10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PE0</a:t>
              </a:r>
              <a:endParaRPr lang="ko-KR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8996430" y="9752428"/>
              <a:ext cx="1080000" cy="1080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PE1</a:t>
              </a:r>
              <a:endParaRPr lang="ko-KR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6142531" y="8551950"/>
              <a:ext cx="2160000" cy="21600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X0XX0XX</a:t>
              </a:r>
            </a:p>
            <a:p>
              <a:r>
                <a:rPr lang="en-US" altLang="ko-KR" sz="3200" dirty="0">
                  <a:solidFill>
                    <a:schemeClr val="tx1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0X00X0X</a:t>
              </a:r>
              <a:endParaRPr lang="ko-KR" altLang="en-US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18411355" y="8281474"/>
              <a:ext cx="0" cy="214200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18430405" y="10392328"/>
              <a:ext cx="54000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/>
            <p:nvPr/>
          </p:nvCxnSpPr>
          <p:spPr>
            <a:xfrm>
              <a:off x="18430405" y="9171778"/>
              <a:ext cx="540000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17017221" y="7787292"/>
              <a:ext cx="466127" cy="360000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7483348" y="7788400"/>
              <a:ext cx="468000" cy="360000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17144984" y="8149348"/>
              <a:ext cx="0" cy="18000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7045073" y="710907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skip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 rot="5400000">
              <a:off x="17787130" y="7645954"/>
              <a:ext cx="0" cy="133200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오른쪽 화살표 58"/>
            <p:cNvSpPr/>
            <p:nvPr/>
          </p:nvSpPr>
          <p:spPr>
            <a:xfrm>
              <a:off x="17203948" y="7378331"/>
              <a:ext cx="407306" cy="25477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7604179" y="8159548"/>
              <a:ext cx="0" cy="18000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17840762" y="8159548"/>
              <a:ext cx="0" cy="18000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18295059" y="8134834"/>
              <a:ext cx="0" cy="18000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17729512" y="7112901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skip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64" name="오른쪽 화살표 63"/>
            <p:cNvSpPr/>
            <p:nvPr/>
          </p:nvSpPr>
          <p:spPr>
            <a:xfrm>
              <a:off x="17888387" y="7382155"/>
              <a:ext cx="407306" cy="25477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직선 화살표 연결선 64"/>
            <p:cNvCxnSpPr/>
            <p:nvPr/>
          </p:nvCxnSpPr>
          <p:spPr>
            <a:xfrm>
              <a:off x="17890405" y="8850600"/>
              <a:ext cx="1080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>
              <a:off x="18142795" y="10031548"/>
              <a:ext cx="8280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18150146" y="9344850"/>
              <a:ext cx="0" cy="720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rot="5400000">
              <a:off x="18035576" y="9256390"/>
              <a:ext cx="0" cy="2520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직사각형 68"/>
            <p:cNvSpPr/>
            <p:nvPr/>
          </p:nvSpPr>
          <p:spPr>
            <a:xfrm>
              <a:off x="17961722" y="7787292"/>
              <a:ext cx="466127" cy="360000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3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571C23E-E039-A741-9E86-635443F3A796}"/>
              </a:ext>
            </a:extLst>
          </p:cNvPr>
          <p:cNvSpPr txBox="1"/>
          <p:nvPr/>
        </p:nvSpPr>
        <p:spPr>
          <a:xfrm>
            <a:off x="713979" y="5399099"/>
            <a:ext cx="47181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Baseline Accelerator</a:t>
            </a:r>
          </a:p>
          <a:p>
            <a:pPr algn="ctr"/>
            <a:r>
              <a:rPr 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computes multiple row*vector multiplications in parallel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50C675-8C95-D94C-BC7D-FF2B479D3709}"/>
              </a:ext>
            </a:extLst>
          </p:cNvPr>
          <p:cNvSpPr/>
          <p:nvPr/>
        </p:nvSpPr>
        <p:spPr>
          <a:xfrm>
            <a:off x="1758235" y="2000991"/>
            <a:ext cx="3229445" cy="73650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sz="36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</a:t>
            </a:r>
            <a:endParaRPr lang="ko-KR" altLang="en-US" sz="3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7356CF7-08C6-984F-86CF-FBB38CBE19CD}"/>
              </a:ext>
            </a:extLst>
          </p:cNvPr>
          <p:cNvSpPr/>
          <p:nvPr/>
        </p:nvSpPr>
        <p:spPr>
          <a:xfrm>
            <a:off x="969701" y="2878320"/>
            <a:ext cx="2160000" cy="2160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ko-KR" sz="3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lvl="1" algn="r"/>
            <a:r>
              <a:rPr lang="en-US" altLang="ko-KR" sz="3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Matrix</a:t>
            </a:r>
            <a:endParaRPr lang="ko-KR" altLang="en-US" sz="36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2F08D3C-1318-484F-A254-F4DDEA0F0D8F}"/>
              </a:ext>
            </a:extLst>
          </p:cNvPr>
          <p:cNvSpPr/>
          <p:nvPr/>
        </p:nvSpPr>
        <p:spPr>
          <a:xfrm>
            <a:off x="1758235" y="1996601"/>
            <a:ext cx="3229445" cy="74089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</a:t>
            </a:r>
            <a:r>
              <a:rPr lang="en-US" altLang="ko-KR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X0X</a:t>
            </a:r>
            <a:endParaRPr lang="ko-KR" altLang="en-US" sz="3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1C5C52A-7A14-B846-8A59-2C984219E3EC}"/>
              </a:ext>
            </a:extLst>
          </p:cNvPr>
          <p:cNvSpPr/>
          <p:nvPr/>
        </p:nvSpPr>
        <p:spPr>
          <a:xfrm>
            <a:off x="3829210" y="2868148"/>
            <a:ext cx="108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PE0</a:t>
            </a:r>
            <a:endParaRPr lang="ko-KR" altLang="en-US" sz="3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9367430-B7E0-B740-87CE-4C9691C04CC8}"/>
              </a:ext>
            </a:extLst>
          </p:cNvPr>
          <p:cNvSpPr/>
          <p:nvPr/>
        </p:nvSpPr>
        <p:spPr>
          <a:xfrm>
            <a:off x="3829210" y="4078798"/>
            <a:ext cx="1080000" cy="10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PE1</a:t>
            </a:r>
            <a:endParaRPr lang="ko-KR" altLang="en-US" sz="3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F437EFB-27D3-0948-98C4-7EE0A5C9DF04}"/>
              </a:ext>
            </a:extLst>
          </p:cNvPr>
          <p:cNvSpPr/>
          <p:nvPr/>
        </p:nvSpPr>
        <p:spPr>
          <a:xfrm>
            <a:off x="975311" y="2878320"/>
            <a:ext cx="2160000" cy="21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X0XX0XX</a:t>
            </a:r>
          </a:p>
          <a:p>
            <a:r>
              <a:rPr lang="en-US" altLang="ko-KR" sz="32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0X00X0X</a:t>
            </a:r>
            <a:endParaRPr lang="ko-KR" altLang="en-US" sz="3200" dirty="0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0D8785E-66D9-BF4C-8882-954BCEA661E3}"/>
              </a:ext>
            </a:extLst>
          </p:cNvPr>
          <p:cNvCxnSpPr/>
          <p:nvPr/>
        </p:nvCxnSpPr>
        <p:spPr>
          <a:xfrm>
            <a:off x="3263185" y="4718698"/>
            <a:ext cx="54000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C90D0B75-2B9D-3644-9F7B-B6D7D6D003E7}"/>
              </a:ext>
            </a:extLst>
          </p:cNvPr>
          <p:cNvCxnSpPr/>
          <p:nvPr/>
        </p:nvCxnSpPr>
        <p:spPr>
          <a:xfrm>
            <a:off x="3263185" y="3498148"/>
            <a:ext cx="540000" cy="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D3E1394-A49E-2B40-8A4C-192591B4F285}"/>
              </a:ext>
            </a:extLst>
          </p:cNvPr>
          <p:cNvCxnSpPr/>
          <p:nvPr/>
        </p:nvCxnSpPr>
        <p:spPr>
          <a:xfrm>
            <a:off x="2723185" y="3176970"/>
            <a:ext cx="1080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5C4C8E6B-5C0C-BE45-8C51-EE69FD39AB0C}"/>
              </a:ext>
            </a:extLst>
          </p:cNvPr>
          <p:cNvCxnSpPr/>
          <p:nvPr/>
        </p:nvCxnSpPr>
        <p:spPr>
          <a:xfrm>
            <a:off x="2975575" y="4357918"/>
            <a:ext cx="828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66">
            <a:extLst>
              <a:ext uri="{FF2B5EF4-FFF2-40B4-BE49-F238E27FC236}">
                <a16:creationId xmlns:a16="http://schemas.microsoft.com/office/drawing/2014/main" id="{CFFF933F-ECE6-294F-9498-7DE4795A41AC}"/>
              </a:ext>
            </a:extLst>
          </p:cNvPr>
          <p:cNvCxnSpPr/>
          <p:nvPr/>
        </p:nvCxnSpPr>
        <p:spPr>
          <a:xfrm>
            <a:off x="2982926" y="3671220"/>
            <a:ext cx="0" cy="720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67">
            <a:extLst>
              <a:ext uri="{FF2B5EF4-FFF2-40B4-BE49-F238E27FC236}">
                <a16:creationId xmlns:a16="http://schemas.microsoft.com/office/drawing/2014/main" id="{F10219C1-DBD7-AD4D-907F-98872C0ECB5A}"/>
              </a:ext>
            </a:extLst>
          </p:cNvPr>
          <p:cNvCxnSpPr/>
          <p:nvPr/>
        </p:nvCxnSpPr>
        <p:spPr>
          <a:xfrm rot="5400000">
            <a:off x="2868356" y="3582760"/>
            <a:ext cx="0" cy="252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50">
            <a:extLst>
              <a:ext uri="{FF2B5EF4-FFF2-40B4-BE49-F238E27FC236}">
                <a16:creationId xmlns:a16="http://schemas.microsoft.com/office/drawing/2014/main" id="{3FA5586A-A4DD-1149-A122-BECB42B3A918}"/>
              </a:ext>
            </a:extLst>
          </p:cNvPr>
          <p:cNvCxnSpPr/>
          <p:nvPr/>
        </p:nvCxnSpPr>
        <p:spPr>
          <a:xfrm>
            <a:off x="3263185" y="2608576"/>
            <a:ext cx="0" cy="214200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55">
            <a:extLst>
              <a:ext uri="{FF2B5EF4-FFF2-40B4-BE49-F238E27FC236}">
                <a16:creationId xmlns:a16="http://schemas.microsoft.com/office/drawing/2014/main" id="{40518065-6E60-C347-B873-CACE36FE65C8}"/>
              </a:ext>
            </a:extLst>
          </p:cNvPr>
          <p:cNvCxnSpPr/>
          <p:nvPr/>
        </p:nvCxnSpPr>
        <p:spPr>
          <a:xfrm>
            <a:off x="1996814" y="2476450"/>
            <a:ext cx="0" cy="18000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57">
            <a:extLst>
              <a:ext uri="{FF2B5EF4-FFF2-40B4-BE49-F238E27FC236}">
                <a16:creationId xmlns:a16="http://schemas.microsoft.com/office/drawing/2014/main" id="{0CA4911B-EE6A-4946-ACC6-CF0C5B1E86C8}"/>
              </a:ext>
            </a:extLst>
          </p:cNvPr>
          <p:cNvCxnSpPr/>
          <p:nvPr/>
        </p:nvCxnSpPr>
        <p:spPr>
          <a:xfrm rot="5400000">
            <a:off x="2638960" y="1973056"/>
            <a:ext cx="0" cy="133200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053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9AFB6-4C1E-2145-84B3-FCAC7BAF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MV Accelerator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09B3A0-5D2D-2447-9FE1-1CEAA41FCBD1}"/>
              </a:ext>
            </a:extLst>
          </p:cNvPr>
          <p:cNvSpPr/>
          <p:nvPr/>
        </p:nvSpPr>
        <p:spPr>
          <a:xfrm>
            <a:off x="781914" y="2269022"/>
            <a:ext cx="3013576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80264-06F5-604C-858C-AEBA7856093D}"/>
              </a:ext>
            </a:extLst>
          </p:cNvPr>
          <p:cNvSpPr/>
          <p:nvPr/>
        </p:nvSpPr>
        <p:spPr>
          <a:xfrm>
            <a:off x="6250861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993E97-F4C6-854E-8B17-C105320BC810}"/>
              </a:ext>
            </a:extLst>
          </p:cNvPr>
          <p:cNvSpPr/>
          <p:nvPr/>
        </p:nvSpPr>
        <p:spPr>
          <a:xfrm>
            <a:off x="4326301" y="226902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DF054-AE29-3A4F-8340-D6B0461616AB}"/>
              </a:ext>
            </a:extLst>
          </p:cNvPr>
          <p:cNvSpPr/>
          <p:nvPr/>
        </p:nvSpPr>
        <p:spPr>
          <a:xfrm>
            <a:off x="8319780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EFF8B0-3954-7B45-A562-A4F165D8598C}"/>
              </a:ext>
            </a:extLst>
          </p:cNvPr>
          <p:cNvSpPr/>
          <p:nvPr/>
        </p:nvSpPr>
        <p:spPr>
          <a:xfrm>
            <a:off x="8319780" y="4171191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BFDC1E-033B-2144-A966-7CADE77249FE}"/>
              </a:ext>
            </a:extLst>
          </p:cNvPr>
          <p:cNvSpPr/>
          <p:nvPr/>
        </p:nvSpPr>
        <p:spPr>
          <a:xfrm>
            <a:off x="8618067" y="4171190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5763F-E396-E54E-9208-A29A9F6EF492}"/>
              </a:ext>
            </a:extLst>
          </p:cNvPr>
          <p:cNvSpPr/>
          <p:nvPr/>
        </p:nvSpPr>
        <p:spPr>
          <a:xfrm>
            <a:off x="8319780" y="4694320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30534D-47FA-4848-A3B1-C2E8618B095C}"/>
              </a:ext>
            </a:extLst>
          </p:cNvPr>
          <p:cNvSpPr/>
          <p:nvPr/>
        </p:nvSpPr>
        <p:spPr>
          <a:xfrm>
            <a:off x="8618067" y="469431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1AA178-ADA5-3C48-ACCC-78AEB7EAA209}"/>
              </a:ext>
            </a:extLst>
          </p:cNvPr>
          <p:cNvSpPr/>
          <p:nvPr/>
        </p:nvSpPr>
        <p:spPr>
          <a:xfrm>
            <a:off x="9857071" y="4171190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01216C-AE43-B449-B649-73FD21022084}"/>
              </a:ext>
            </a:extLst>
          </p:cNvPr>
          <p:cNvSpPr/>
          <p:nvPr/>
        </p:nvSpPr>
        <p:spPr>
          <a:xfrm>
            <a:off x="9857071" y="4694317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6C90EF-5695-1240-AC2A-942B9AB0C550}"/>
              </a:ext>
            </a:extLst>
          </p:cNvPr>
          <p:cNvSpPr/>
          <p:nvPr/>
        </p:nvSpPr>
        <p:spPr>
          <a:xfrm>
            <a:off x="10644711" y="417118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D6FB8-E66E-3341-8EE2-88BD053583C5}"/>
              </a:ext>
            </a:extLst>
          </p:cNvPr>
          <p:cNvSpPr/>
          <p:nvPr/>
        </p:nvSpPr>
        <p:spPr>
          <a:xfrm>
            <a:off x="10644711" y="46943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66F1BA-D3F1-6449-A2B8-550CE635CBFE}"/>
              </a:ext>
            </a:extLst>
          </p:cNvPr>
          <p:cNvCxnSpPr>
            <a:cxnSpLocks/>
          </p:cNvCxnSpPr>
          <p:nvPr/>
        </p:nvCxnSpPr>
        <p:spPr>
          <a:xfrm>
            <a:off x="8916356" y="439649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30193F-E4EB-D246-8370-8E062AC2C22C}"/>
              </a:ext>
            </a:extLst>
          </p:cNvPr>
          <p:cNvCxnSpPr>
            <a:cxnSpLocks/>
          </p:cNvCxnSpPr>
          <p:nvPr/>
        </p:nvCxnSpPr>
        <p:spPr>
          <a:xfrm>
            <a:off x="8916356" y="490344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B9B0296-5255-AE40-A891-6C9E3E712615}"/>
              </a:ext>
            </a:extLst>
          </p:cNvPr>
          <p:cNvCxnSpPr>
            <a:cxnSpLocks/>
          </p:cNvCxnSpPr>
          <p:nvPr/>
        </p:nvCxnSpPr>
        <p:spPr>
          <a:xfrm>
            <a:off x="8916356" y="2874385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68D53D9-EA2B-9C49-90DD-254333C82290}"/>
              </a:ext>
            </a:extLst>
          </p:cNvPr>
          <p:cNvCxnSpPr>
            <a:cxnSpLocks/>
          </p:cNvCxnSpPr>
          <p:nvPr/>
        </p:nvCxnSpPr>
        <p:spPr>
          <a:xfrm>
            <a:off x="9386713" y="2874385"/>
            <a:ext cx="0" cy="19073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4E1666-40D5-7C4F-8DF9-6E81137360DD}"/>
              </a:ext>
            </a:extLst>
          </p:cNvPr>
          <p:cNvCxnSpPr>
            <a:cxnSpLocks/>
          </p:cNvCxnSpPr>
          <p:nvPr/>
        </p:nvCxnSpPr>
        <p:spPr>
          <a:xfrm>
            <a:off x="9360217" y="427093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E4DB072-87AB-C74F-93ED-EFEEBEC57725}"/>
              </a:ext>
            </a:extLst>
          </p:cNvPr>
          <p:cNvCxnSpPr>
            <a:cxnSpLocks/>
          </p:cNvCxnSpPr>
          <p:nvPr/>
        </p:nvCxnSpPr>
        <p:spPr>
          <a:xfrm>
            <a:off x="9360215" y="478176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7557E0-E6E6-674C-9E7A-359DC842A780}"/>
              </a:ext>
            </a:extLst>
          </p:cNvPr>
          <p:cNvCxnSpPr>
            <a:cxnSpLocks/>
          </p:cNvCxnSpPr>
          <p:nvPr/>
        </p:nvCxnSpPr>
        <p:spPr>
          <a:xfrm>
            <a:off x="10146313" y="433252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6BB12C-229A-644A-9422-3001F08E833E}"/>
              </a:ext>
            </a:extLst>
          </p:cNvPr>
          <p:cNvCxnSpPr>
            <a:cxnSpLocks/>
          </p:cNvCxnSpPr>
          <p:nvPr/>
        </p:nvCxnSpPr>
        <p:spPr>
          <a:xfrm>
            <a:off x="10146313" y="4855655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419BCCB-503B-F945-9E00-4F71E647E1DD}"/>
              </a:ext>
            </a:extLst>
          </p:cNvPr>
          <p:cNvCxnSpPr>
            <a:cxnSpLocks/>
          </p:cNvCxnSpPr>
          <p:nvPr/>
        </p:nvCxnSpPr>
        <p:spPr>
          <a:xfrm>
            <a:off x="8916356" y="2613804"/>
            <a:ext cx="2519929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0D0B0AD-CF14-1943-92B5-C056F5F70385}"/>
              </a:ext>
            </a:extLst>
          </p:cNvPr>
          <p:cNvCxnSpPr>
            <a:cxnSpLocks/>
          </p:cNvCxnSpPr>
          <p:nvPr/>
        </p:nvCxnSpPr>
        <p:spPr>
          <a:xfrm>
            <a:off x="11436284" y="2613804"/>
            <a:ext cx="3570" cy="2241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76DFB0-2B31-3948-A91E-DEB6E22F9208}"/>
              </a:ext>
            </a:extLst>
          </p:cNvPr>
          <p:cNvCxnSpPr>
            <a:cxnSpLocks/>
          </p:cNvCxnSpPr>
          <p:nvPr/>
        </p:nvCxnSpPr>
        <p:spPr>
          <a:xfrm>
            <a:off x="10943000" y="433337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9323EE-AB4F-1D48-83AF-D177D75D8A26}"/>
              </a:ext>
            </a:extLst>
          </p:cNvPr>
          <p:cNvCxnSpPr>
            <a:cxnSpLocks/>
          </p:cNvCxnSpPr>
          <p:nvPr/>
        </p:nvCxnSpPr>
        <p:spPr>
          <a:xfrm>
            <a:off x="10943000" y="485650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D06010B1-60C8-D146-B77F-897DD575EAB8}"/>
              </a:ext>
            </a:extLst>
          </p:cNvPr>
          <p:cNvCxnSpPr>
            <a:cxnSpLocks/>
          </p:cNvCxnSpPr>
          <p:nvPr/>
        </p:nvCxnSpPr>
        <p:spPr>
          <a:xfrm>
            <a:off x="7864954" y="3152337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C4FCF7A-C21B-2948-9C5F-B850F34E9BCB}"/>
              </a:ext>
            </a:extLst>
          </p:cNvPr>
          <p:cNvCxnSpPr>
            <a:cxnSpLocks/>
          </p:cNvCxnSpPr>
          <p:nvPr/>
        </p:nvCxnSpPr>
        <p:spPr>
          <a:xfrm flipH="1">
            <a:off x="7862158" y="3145530"/>
            <a:ext cx="4081" cy="1199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D7553D-319B-E749-8F8C-1F04AE59E42B}"/>
              </a:ext>
            </a:extLst>
          </p:cNvPr>
          <p:cNvCxnSpPr>
            <a:cxnSpLocks/>
          </p:cNvCxnSpPr>
          <p:nvPr/>
        </p:nvCxnSpPr>
        <p:spPr>
          <a:xfrm>
            <a:off x="7838458" y="4348711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3B1C73B-F570-F649-86EA-92BE42B7EA81}"/>
              </a:ext>
            </a:extLst>
          </p:cNvPr>
          <p:cNvCxnSpPr>
            <a:cxnSpLocks/>
          </p:cNvCxnSpPr>
          <p:nvPr/>
        </p:nvCxnSpPr>
        <p:spPr>
          <a:xfrm>
            <a:off x="7997012" y="4855655"/>
            <a:ext cx="338300" cy="3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3A99A1-A1F8-FE4C-A32B-08CADF26726E}"/>
              </a:ext>
            </a:extLst>
          </p:cNvPr>
          <p:cNvSpPr/>
          <p:nvPr/>
        </p:nvSpPr>
        <p:spPr>
          <a:xfrm>
            <a:off x="781914" y="2269024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C386EC-7767-5741-B1B6-E844BDA45D6F}"/>
              </a:ext>
            </a:extLst>
          </p:cNvPr>
          <p:cNvSpPr/>
          <p:nvPr/>
        </p:nvSpPr>
        <p:spPr>
          <a:xfrm>
            <a:off x="1080202" y="2269022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EB66F-488E-544E-8038-5719C0D44A35}"/>
              </a:ext>
            </a:extLst>
          </p:cNvPr>
          <p:cNvSpPr txBox="1"/>
          <p:nvPr/>
        </p:nvSpPr>
        <p:spPr>
          <a:xfrm>
            <a:off x="680936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C46C2-BE95-EC47-8213-82D7F89DEF91}"/>
              </a:ext>
            </a:extLst>
          </p:cNvPr>
          <p:cNvSpPr txBox="1"/>
          <p:nvPr/>
        </p:nvSpPr>
        <p:spPr>
          <a:xfrm>
            <a:off x="983820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E60477-A04E-084D-925C-F9482D5E33CB}"/>
              </a:ext>
            </a:extLst>
          </p:cNvPr>
          <p:cNvSpPr txBox="1"/>
          <p:nvPr/>
        </p:nvSpPr>
        <p:spPr>
          <a:xfrm>
            <a:off x="681294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422E1-F979-4D42-8A2B-67DC46060FCB}"/>
              </a:ext>
            </a:extLst>
          </p:cNvPr>
          <p:cNvSpPr txBox="1"/>
          <p:nvPr/>
        </p:nvSpPr>
        <p:spPr>
          <a:xfrm>
            <a:off x="984179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4FA53A-8027-FC47-A579-134E229C7BC7}"/>
              </a:ext>
            </a:extLst>
          </p:cNvPr>
          <p:cNvSpPr/>
          <p:nvPr/>
        </p:nvSpPr>
        <p:spPr>
          <a:xfrm>
            <a:off x="779923" y="2592819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9CBA8D6-42FF-6C4A-BF53-2DCE3B11BE7F}"/>
              </a:ext>
            </a:extLst>
          </p:cNvPr>
          <p:cNvSpPr/>
          <p:nvPr/>
        </p:nvSpPr>
        <p:spPr>
          <a:xfrm>
            <a:off x="1078210" y="25928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73CC4D-BA46-6C45-919E-369C48C92D1D}"/>
              </a:ext>
            </a:extLst>
          </p:cNvPr>
          <p:cNvSpPr txBox="1"/>
          <p:nvPr/>
        </p:nvSpPr>
        <p:spPr>
          <a:xfrm>
            <a:off x="8223482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94161A-3964-D141-ABED-7B69A4A87318}"/>
              </a:ext>
            </a:extLst>
          </p:cNvPr>
          <p:cNvSpPr txBox="1"/>
          <p:nvPr/>
        </p:nvSpPr>
        <p:spPr>
          <a:xfrm>
            <a:off x="8526366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4AD5FC-2102-FE45-83A5-99453831621D}"/>
              </a:ext>
            </a:extLst>
          </p:cNvPr>
          <p:cNvSpPr txBox="1"/>
          <p:nvPr/>
        </p:nvSpPr>
        <p:spPr>
          <a:xfrm>
            <a:off x="8218010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C8E174-1E73-9849-936F-0EC04665E6D0}"/>
              </a:ext>
            </a:extLst>
          </p:cNvPr>
          <p:cNvSpPr txBox="1"/>
          <p:nvPr/>
        </p:nvSpPr>
        <p:spPr>
          <a:xfrm>
            <a:off x="8520894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29BDA-72EB-7245-B03E-0AAE267DCEC6}"/>
              </a:ext>
            </a:extLst>
          </p:cNvPr>
          <p:cNvSpPr txBox="1"/>
          <p:nvPr/>
        </p:nvSpPr>
        <p:spPr>
          <a:xfrm>
            <a:off x="8217652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735E39-237C-604A-8E69-82215B43C88C}"/>
              </a:ext>
            </a:extLst>
          </p:cNvPr>
          <p:cNvSpPr txBox="1"/>
          <p:nvPr/>
        </p:nvSpPr>
        <p:spPr>
          <a:xfrm>
            <a:off x="8520536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7BF143-8EC9-3048-AA16-960B7FEB2873}"/>
              </a:ext>
            </a:extLst>
          </p:cNvPr>
          <p:cNvSpPr txBox="1"/>
          <p:nvPr/>
        </p:nvSpPr>
        <p:spPr>
          <a:xfrm>
            <a:off x="8218010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886B21-2696-A64D-9956-D6F264DE2214}"/>
              </a:ext>
            </a:extLst>
          </p:cNvPr>
          <p:cNvSpPr txBox="1"/>
          <p:nvPr/>
        </p:nvSpPr>
        <p:spPr>
          <a:xfrm>
            <a:off x="8520894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82AA35E-CD22-F043-876F-CB720BCB2513}"/>
              </a:ext>
            </a:extLst>
          </p:cNvPr>
          <p:cNvSpPr/>
          <p:nvPr/>
        </p:nvSpPr>
        <p:spPr>
          <a:xfrm>
            <a:off x="4327606" y="226901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F009EE-166B-F94F-8D18-604778DE69B4}"/>
              </a:ext>
            </a:extLst>
          </p:cNvPr>
          <p:cNvSpPr txBox="1"/>
          <p:nvPr/>
        </p:nvSpPr>
        <p:spPr>
          <a:xfrm>
            <a:off x="4275856" y="22447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B6C561-0D4C-024D-930F-75649180F66E}"/>
              </a:ext>
            </a:extLst>
          </p:cNvPr>
          <p:cNvSpPr txBox="1"/>
          <p:nvPr/>
        </p:nvSpPr>
        <p:spPr>
          <a:xfrm>
            <a:off x="4276214" y="2567452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995115-A213-8849-9E3E-176E1B125982}"/>
              </a:ext>
            </a:extLst>
          </p:cNvPr>
          <p:cNvSpPr/>
          <p:nvPr/>
        </p:nvSpPr>
        <p:spPr>
          <a:xfrm>
            <a:off x="4325615" y="259281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28706B-5D2D-F246-B426-376EBB4D07A7}"/>
              </a:ext>
            </a:extLst>
          </p:cNvPr>
          <p:cNvSpPr txBox="1"/>
          <p:nvPr/>
        </p:nvSpPr>
        <p:spPr>
          <a:xfrm>
            <a:off x="9691499" y="3830773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2950B4-8EC8-2449-8D43-998204B72F42}"/>
              </a:ext>
            </a:extLst>
          </p:cNvPr>
          <p:cNvSpPr txBox="1"/>
          <p:nvPr/>
        </p:nvSpPr>
        <p:spPr>
          <a:xfrm>
            <a:off x="9691499" y="4982275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C31732-50D1-7345-A403-C91EE9754BE9}"/>
              </a:ext>
            </a:extLst>
          </p:cNvPr>
          <p:cNvSpPr txBox="1"/>
          <p:nvPr/>
        </p:nvSpPr>
        <p:spPr>
          <a:xfrm>
            <a:off x="8285041" y="2691716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1A399B-A879-074E-B128-C08438744B2C}"/>
              </a:ext>
            </a:extLst>
          </p:cNvPr>
          <p:cNvSpPr txBox="1"/>
          <p:nvPr/>
        </p:nvSpPr>
        <p:spPr>
          <a:xfrm>
            <a:off x="8572082" y="27011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0788CF-3977-EE4D-B33D-33A8177DBDF8}"/>
              </a:ext>
            </a:extLst>
          </p:cNvPr>
          <p:cNvSpPr txBox="1"/>
          <p:nvPr/>
        </p:nvSpPr>
        <p:spPr>
          <a:xfrm>
            <a:off x="8300883" y="2432449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68BB74-6024-B34A-B2A9-6D628CCE52B1}"/>
              </a:ext>
            </a:extLst>
          </p:cNvPr>
          <p:cNvSpPr txBox="1"/>
          <p:nvPr/>
        </p:nvSpPr>
        <p:spPr>
          <a:xfrm>
            <a:off x="8587925" y="2441866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AEAC1B-D45B-5D47-A01D-7F00D701A414}"/>
              </a:ext>
            </a:extLst>
          </p:cNvPr>
          <p:cNvSpPr txBox="1"/>
          <p:nvPr/>
        </p:nvSpPr>
        <p:spPr>
          <a:xfrm>
            <a:off x="10598343" y="4145823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4F86A5-9A7A-EF4B-A529-9383C4D8AF51}"/>
              </a:ext>
            </a:extLst>
          </p:cNvPr>
          <p:cNvSpPr txBox="1"/>
          <p:nvPr/>
        </p:nvSpPr>
        <p:spPr>
          <a:xfrm>
            <a:off x="10598343" y="4668951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43AAA-F6A9-FB40-B811-2D5B005A15F8}"/>
              </a:ext>
            </a:extLst>
          </p:cNvPr>
          <p:cNvSpPr txBox="1"/>
          <p:nvPr/>
        </p:nvSpPr>
        <p:spPr>
          <a:xfrm>
            <a:off x="6311760" y="2755127"/>
            <a:ext cx="445957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7FA3FFF-F658-0B4C-AE6C-409BAE45AE4B}"/>
              </a:ext>
            </a:extLst>
          </p:cNvPr>
          <p:cNvCxnSpPr>
            <a:cxnSpLocks/>
          </p:cNvCxnSpPr>
          <p:nvPr/>
        </p:nvCxnSpPr>
        <p:spPr>
          <a:xfrm>
            <a:off x="6866413" y="2865737"/>
            <a:ext cx="145336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07098AF-8032-4043-B9F5-B64DD52E35BD}"/>
              </a:ext>
            </a:extLst>
          </p:cNvPr>
          <p:cNvSpPr txBox="1"/>
          <p:nvPr/>
        </p:nvSpPr>
        <p:spPr>
          <a:xfrm>
            <a:off x="8022440" y="2098788"/>
            <a:ext cx="123700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Memory (BRAM)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8FA3CC1-C0F7-3345-B7A3-CD79C998DE60}"/>
              </a:ext>
            </a:extLst>
          </p:cNvPr>
          <p:cNvSpPr/>
          <p:nvPr/>
        </p:nvSpPr>
        <p:spPr>
          <a:xfrm>
            <a:off x="7598707" y="2105593"/>
            <a:ext cx="4035574" cy="321629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3056F3-26C9-6240-AB36-880E68AB5F33}"/>
              </a:ext>
            </a:extLst>
          </p:cNvPr>
          <p:cNvSpPr txBox="1"/>
          <p:nvPr/>
        </p:nvSpPr>
        <p:spPr>
          <a:xfrm>
            <a:off x="9037089" y="1757793"/>
            <a:ext cx="113883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MV accelerator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3F990A-F523-C543-ABE3-BD8EA8671B0A}"/>
              </a:ext>
            </a:extLst>
          </p:cNvPr>
          <p:cNvSpPr/>
          <p:nvPr/>
        </p:nvSpPr>
        <p:spPr>
          <a:xfrm>
            <a:off x="5202560" y="227269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BBEFFAC-87F1-8C4B-8158-42B74BA23B7C}"/>
              </a:ext>
            </a:extLst>
          </p:cNvPr>
          <p:cNvSpPr/>
          <p:nvPr/>
        </p:nvSpPr>
        <p:spPr>
          <a:xfrm>
            <a:off x="5203866" y="227268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C4E3DB-61A9-2C40-A5A4-11B2D9FFABF5}"/>
              </a:ext>
            </a:extLst>
          </p:cNvPr>
          <p:cNvSpPr txBox="1"/>
          <p:nvPr/>
        </p:nvSpPr>
        <p:spPr>
          <a:xfrm>
            <a:off x="5152115" y="2248403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BD860A-4BA5-2F4C-9419-14A5EE017E50}"/>
              </a:ext>
            </a:extLst>
          </p:cNvPr>
          <p:cNvSpPr txBox="1"/>
          <p:nvPr/>
        </p:nvSpPr>
        <p:spPr>
          <a:xfrm>
            <a:off x="5152474" y="2571122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7767A6-93DD-3042-B16E-C8C43D9396A2}"/>
              </a:ext>
            </a:extLst>
          </p:cNvPr>
          <p:cNvSpPr/>
          <p:nvPr/>
        </p:nvSpPr>
        <p:spPr>
          <a:xfrm>
            <a:off x="5201874" y="259648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7848AF-AB30-7949-B88B-5BB29AE8A6B6}"/>
              </a:ext>
            </a:extLst>
          </p:cNvPr>
          <p:cNvSpPr/>
          <p:nvPr/>
        </p:nvSpPr>
        <p:spPr>
          <a:xfrm>
            <a:off x="1379567" y="2276036"/>
            <a:ext cx="596573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9DA3A3A-3763-B74B-B882-FB569B49546D}"/>
              </a:ext>
            </a:extLst>
          </p:cNvPr>
          <p:cNvSpPr/>
          <p:nvPr/>
        </p:nvSpPr>
        <p:spPr>
          <a:xfrm>
            <a:off x="4322386" y="2916812"/>
            <a:ext cx="295142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5E6DBF-B455-1E4C-8F79-6C407CFA7988}"/>
              </a:ext>
            </a:extLst>
          </p:cNvPr>
          <p:cNvSpPr txBox="1"/>
          <p:nvPr/>
        </p:nvSpPr>
        <p:spPr>
          <a:xfrm>
            <a:off x="1677853" y="1726511"/>
            <a:ext cx="125406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Matrix M (N x N)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B7EC2C-0767-B944-A766-C822618E17B2}"/>
              </a:ext>
            </a:extLst>
          </p:cNvPr>
          <p:cNvSpPr txBox="1"/>
          <p:nvPr/>
        </p:nvSpPr>
        <p:spPr>
          <a:xfrm>
            <a:off x="3895068" y="1726542"/>
            <a:ext cx="109228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Input vector V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A840B4-9844-6440-8067-53DECDB71C9E}"/>
              </a:ext>
            </a:extLst>
          </p:cNvPr>
          <p:cNvSpPr txBox="1"/>
          <p:nvPr/>
        </p:nvSpPr>
        <p:spPr>
          <a:xfrm>
            <a:off x="4971125" y="1725462"/>
            <a:ext cx="70339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Result R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D44EDA-E212-0A43-B522-D8C3E05F3493}"/>
              </a:ext>
            </a:extLst>
          </p:cNvPr>
          <p:cNvSpPr txBox="1"/>
          <p:nvPr/>
        </p:nvSpPr>
        <p:spPr>
          <a:xfrm>
            <a:off x="8273098" y="3843215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41533-7747-874D-A476-94DC6EA4EE30}"/>
              </a:ext>
            </a:extLst>
          </p:cNvPr>
          <p:cNvSpPr txBox="1"/>
          <p:nvPr/>
        </p:nvSpPr>
        <p:spPr>
          <a:xfrm>
            <a:off x="10419436" y="3822082"/>
            <a:ext cx="688329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Register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E99BBB-60DE-3944-B051-056B4F3B21B8}"/>
              </a:ext>
            </a:extLst>
          </p:cNvPr>
          <p:cNvSpPr txBox="1"/>
          <p:nvPr/>
        </p:nvSpPr>
        <p:spPr>
          <a:xfrm>
            <a:off x="3962575" y="6438793"/>
            <a:ext cx="348230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Total execution cycles of MV = ((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)*(</a:t>
            </a:r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))*(N/T)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7575A6-81B8-CD43-8200-0D6F00290490}"/>
              </a:ext>
            </a:extLst>
          </p:cNvPr>
          <p:cNvSpPr txBox="1"/>
          <p:nvPr/>
        </p:nvSpPr>
        <p:spPr>
          <a:xfrm>
            <a:off x="748322" y="1884031"/>
            <a:ext cx="62998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TxT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tile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53C71C-337F-9A41-8C04-869765F4C7AD}"/>
              </a:ext>
            </a:extLst>
          </p:cNvPr>
          <p:cNvSpPr txBox="1"/>
          <p:nvPr/>
        </p:nvSpPr>
        <p:spPr>
          <a:xfrm>
            <a:off x="6966795" y="2577466"/>
            <a:ext cx="67326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489FBA-4F2B-7D42-8C04-80BE03955808}"/>
              </a:ext>
            </a:extLst>
          </p:cNvPr>
          <p:cNvSpPr txBox="1"/>
          <p:nvPr/>
        </p:nvSpPr>
        <p:spPr>
          <a:xfrm>
            <a:off x="7583908" y="3747920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A278AD-1972-DA42-B45A-6F2C923C24CA}"/>
              </a:ext>
            </a:extLst>
          </p:cNvPr>
          <p:cNvSpPr txBox="1"/>
          <p:nvPr/>
        </p:nvSpPr>
        <p:spPr>
          <a:xfrm>
            <a:off x="7997012" y="3754678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2E8C5E-8AD3-4149-BCEC-9F8432C1FF52}"/>
              </a:ext>
            </a:extLst>
          </p:cNvPr>
          <p:cNvSpPr txBox="1"/>
          <p:nvPr/>
        </p:nvSpPr>
        <p:spPr>
          <a:xfrm>
            <a:off x="9386713" y="3397078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DFE644-B4E7-184D-AF0D-808B81AF4A73}"/>
              </a:ext>
            </a:extLst>
          </p:cNvPr>
          <p:cNvSpPr txBox="1"/>
          <p:nvPr/>
        </p:nvSpPr>
        <p:spPr>
          <a:xfrm>
            <a:off x="3854064" y="3265211"/>
            <a:ext cx="397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A74C0E-B230-5049-BDDC-168813FD8FA8}"/>
              </a:ext>
            </a:extLst>
          </p:cNvPr>
          <p:cNvSpPr txBox="1"/>
          <p:nvPr/>
        </p:nvSpPr>
        <p:spPr>
          <a:xfrm>
            <a:off x="4702305" y="326521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22514A-9AF1-B748-AE64-7CF054C24068}"/>
              </a:ext>
            </a:extLst>
          </p:cNvPr>
          <p:cNvCxnSpPr>
            <a:cxnSpLocks/>
          </p:cNvCxnSpPr>
          <p:nvPr/>
        </p:nvCxnSpPr>
        <p:spPr>
          <a:xfrm flipH="1">
            <a:off x="7997012" y="3333979"/>
            <a:ext cx="8850" cy="1532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DA7BF67A-2EF4-E94D-8FB3-2D12E44771ED}"/>
              </a:ext>
            </a:extLst>
          </p:cNvPr>
          <p:cNvCxnSpPr>
            <a:cxnSpLocks/>
          </p:cNvCxnSpPr>
          <p:nvPr/>
        </p:nvCxnSpPr>
        <p:spPr>
          <a:xfrm>
            <a:off x="7999364" y="3352006"/>
            <a:ext cx="3119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B74F203-24B7-8446-B3CF-F8710EABE97E}"/>
              </a:ext>
            </a:extLst>
          </p:cNvPr>
          <p:cNvSpPr txBox="1"/>
          <p:nvPr/>
        </p:nvSpPr>
        <p:spPr>
          <a:xfrm>
            <a:off x="8297192" y="5004310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F277B6B-8D70-F94B-B527-613AD27A0BF4}"/>
              </a:ext>
            </a:extLst>
          </p:cNvPr>
          <p:cNvCxnSpPr>
            <a:cxnSpLocks/>
          </p:cNvCxnSpPr>
          <p:nvPr/>
        </p:nvCxnSpPr>
        <p:spPr>
          <a:xfrm>
            <a:off x="983820" y="6255791"/>
            <a:ext cx="10015278" cy="3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608C974-EB24-AF4D-9301-2702BB1322B6}"/>
              </a:ext>
            </a:extLst>
          </p:cNvPr>
          <p:cNvSpPr txBox="1"/>
          <p:nvPr/>
        </p:nvSpPr>
        <p:spPr>
          <a:xfrm>
            <a:off x="11063898" y="610067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FDF764-D450-D243-A1A3-760C92DC0165}"/>
              </a:ext>
            </a:extLst>
          </p:cNvPr>
          <p:cNvSpPr txBox="1"/>
          <p:nvPr/>
        </p:nvSpPr>
        <p:spPr>
          <a:xfrm>
            <a:off x="1157074" y="5771442"/>
            <a:ext cx="67326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FA2D82-BE14-6040-99E9-70F668C519B9}"/>
              </a:ext>
            </a:extLst>
          </p:cNvPr>
          <p:cNvSpPr txBox="1"/>
          <p:nvPr/>
        </p:nvSpPr>
        <p:spPr>
          <a:xfrm>
            <a:off x="1783510" y="57976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79CE0A7-1B36-3644-A6A0-0ED67A1480C2}"/>
              </a:ext>
            </a:extLst>
          </p:cNvPr>
          <p:cNvGrpSpPr/>
          <p:nvPr/>
        </p:nvGrpSpPr>
        <p:grpSpPr>
          <a:xfrm>
            <a:off x="1185351" y="6071394"/>
            <a:ext cx="1235442" cy="188068"/>
            <a:chOff x="3246246" y="6158036"/>
            <a:chExt cx="1235442" cy="18806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CF2DDA2-4A22-C64D-8CEC-1D847EF89273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2EE7E52-A218-1A46-9544-8CB155C96FE0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80092F6-F68F-1840-8C44-9D86983129FC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45C9A6C-56DC-DC46-818B-0A15D893DA34}"/>
              </a:ext>
            </a:extLst>
          </p:cNvPr>
          <p:cNvSpPr txBox="1"/>
          <p:nvPr/>
        </p:nvSpPr>
        <p:spPr>
          <a:xfrm>
            <a:off x="2133079" y="579393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8E53F98-E718-1449-9EE4-C2E2C0FC9E3A}"/>
              </a:ext>
            </a:extLst>
          </p:cNvPr>
          <p:cNvGrpSpPr/>
          <p:nvPr/>
        </p:nvGrpSpPr>
        <p:grpSpPr>
          <a:xfrm>
            <a:off x="2438366" y="6067723"/>
            <a:ext cx="1235442" cy="188068"/>
            <a:chOff x="3246246" y="6158036"/>
            <a:chExt cx="1235442" cy="18806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46D69D0-C3CB-5A48-BFE5-EA894FD77835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951ED23-BEB0-1C46-BE50-69CEFBE5F70D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DBEEBE3-961D-6340-ACFA-773657891341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F5FB5AE-BEBC-6149-8140-3EF343C85787}"/>
              </a:ext>
            </a:extLst>
          </p:cNvPr>
          <p:cNvSpPr txBox="1"/>
          <p:nvPr/>
        </p:nvSpPr>
        <p:spPr>
          <a:xfrm>
            <a:off x="1652865" y="557465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D40B9F-303A-F445-B9EF-135D6C9AA549}"/>
              </a:ext>
            </a:extLst>
          </p:cNvPr>
          <p:cNvSpPr txBox="1"/>
          <p:nvPr/>
        </p:nvSpPr>
        <p:spPr>
          <a:xfrm>
            <a:off x="2892504" y="558199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1532810-4A33-D44B-AFBF-17654E295E18}"/>
              </a:ext>
            </a:extLst>
          </p:cNvPr>
          <p:cNvGrpSpPr/>
          <p:nvPr/>
        </p:nvGrpSpPr>
        <p:grpSpPr>
          <a:xfrm>
            <a:off x="4550785" y="6064053"/>
            <a:ext cx="1235442" cy="188068"/>
            <a:chOff x="3246246" y="6158036"/>
            <a:chExt cx="1235442" cy="18806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38EF3-E3BA-6549-B11D-71E1C02445D8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9003353-B460-4846-8DED-EFC0C8089244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3048A8F-9426-F945-9741-716DDA02F19A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13A8F930-B3A6-D047-A767-3B38C1A73AC0}"/>
              </a:ext>
            </a:extLst>
          </p:cNvPr>
          <p:cNvSpPr txBox="1"/>
          <p:nvPr/>
        </p:nvSpPr>
        <p:spPr>
          <a:xfrm>
            <a:off x="4861024" y="557907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endParaRPr kumimoji="1" lang="ko-KR" alt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810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9AFB6-4C1E-2145-84B3-FCAC7BAF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MV Accelerator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09B3A0-5D2D-2447-9FE1-1CEAA41FCBD1}"/>
              </a:ext>
            </a:extLst>
          </p:cNvPr>
          <p:cNvSpPr/>
          <p:nvPr/>
        </p:nvSpPr>
        <p:spPr>
          <a:xfrm>
            <a:off x="781914" y="2269022"/>
            <a:ext cx="3013576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80264-06F5-604C-858C-AEBA7856093D}"/>
              </a:ext>
            </a:extLst>
          </p:cNvPr>
          <p:cNvSpPr/>
          <p:nvPr/>
        </p:nvSpPr>
        <p:spPr>
          <a:xfrm>
            <a:off x="6250861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993E97-F4C6-854E-8B17-C105320BC810}"/>
              </a:ext>
            </a:extLst>
          </p:cNvPr>
          <p:cNvSpPr/>
          <p:nvPr/>
        </p:nvSpPr>
        <p:spPr>
          <a:xfrm>
            <a:off x="4326301" y="226902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DF054-AE29-3A4F-8340-D6B0461616AB}"/>
              </a:ext>
            </a:extLst>
          </p:cNvPr>
          <p:cNvSpPr/>
          <p:nvPr/>
        </p:nvSpPr>
        <p:spPr>
          <a:xfrm>
            <a:off x="8319780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EFF8B0-3954-7B45-A562-A4F165D8598C}"/>
              </a:ext>
            </a:extLst>
          </p:cNvPr>
          <p:cNvSpPr/>
          <p:nvPr/>
        </p:nvSpPr>
        <p:spPr>
          <a:xfrm>
            <a:off x="8319780" y="4171191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BFDC1E-033B-2144-A966-7CADE77249FE}"/>
              </a:ext>
            </a:extLst>
          </p:cNvPr>
          <p:cNvSpPr/>
          <p:nvPr/>
        </p:nvSpPr>
        <p:spPr>
          <a:xfrm>
            <a:off x="8618067" y="4171190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5763F-E396-E54E-9208-A29A9F6EF492}"/>
              </a:ext>
            </a:extLst>
          </p:cNvPr>
          <p:cNvSpPr/>
          <p:nvPr/>
        </p:nvSpPr>
        <p:spPr>
          <a:xfrm>
            <a:off x="8319780" y="4694320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30534D-47FA-4848-A3B1-C2E8618B095C}"/>
              </a:ext>
            </a:extLst>
          </p:cNvPr>
          <p:cNvSpPr/>
          <p:nvPr/>
        </p:nvSpPr>
        <p:spPr>
          <a:xfrm>
            <a:off x="8618067" y="469431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1AA178-ADA5-3C48-ACCC-78AEB7EAA209}"/>
              </a:ext>
            </a:extLst>
          </p:cNvPr>
          <p:cNvSpPr/>
          <p:nvPr/>
        </p:nvSpPr>
        <p:spPr>
          <a:xfrm>
            <a:off x="9857071" y="4171190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01216C-AE43-B449-B649-73FD21022084}"/>
              </a:ext>
            </a:extLst>
          </p:cNvPr>
          <p:cNvSpPr/>
          <p:nvPr/>
        </p:nvSpPr>
        <p:spPr>
          <a:xfrm>
            <a:off x="9857071" y="4694317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6C90EF-5695-1240-AC2A-942B9AB0C550}"/>
              </a:ext>
            </a:extLst>
          </p:cNvPr>
          <p:cNvSpPr/>
          <p:nvPr/>
        </p:nvSpPr>
        <p:spPr>
          <a:xfrm>
            <a:off x="10644711" y="417118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D6FB8-E66E-3341-8EE2-88BD053583C5}"/>
              </a:ext>
            </a:extLst>
          </p:cNvPr>
          <p:cNvSpPr/>
          <p:nvPr/>
        </p:nvSpPr>
        <p:spPr>
          <a:xfrm>
            <a:off x="10644711" y="46943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66F1BA-D3F1-6449-A2B8-550CE635CBFE}"/>
              </a:ext>
            </a:extLst>
          </p:cNvPr>
          <p:cNvCxnSpPr>
            <a:cxnSpLocks/>
          </p:cNvCxnSpPr>
          <p:nvPr/>
        </p:nvCxnSpPr>
        <p:spPr>
          <a:xfrm>
            <a:off x="8916356" y="439649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30193F-E4EB-D246-8370-8E062AC2C22C}"/>
              </a:ext>
            </a:extLst>
          </p:cNvPr>
          <p:cNvCxnSpPr>
            <a:cxnSpLocks/>
          </p:cNvCxnSpPr>
          <p:nvPr/>
        </p:nvCxnSpPr>
        <p:spPr>
          <a:xfrm>
            <a:off x="8916356" y="490344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B9B0296-5255-AE40-A891-6C9E3E712615}"/>
              </a:ext>
            </a:extLst>
          </p:cNvPr>
          <p:cNvCxnSpPr>
            <a:cxnSpLocks/>
          </p:cNvCxnSpPr>
          <p:nvPr/>
        </p:nvCxnSpPr>
        <p:spPr>
          <a:xfrm>
            <a:off x="8916356" y="2874385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68D53D9-EA2B-9C49-90DD-254333C82290}"/>
              </a:ext>
            </a:extLst>
          </p:cNvPr>
          <p:cNvCxnSpPr>
            <a:cxnSpLocks/>
          </p:cNvCxnSpPr>
          <p:nvPr/>
        </p:nvCxnSpPr>
        <p:spPr>
          <a:xfrm>
            <a:off x="9386713" y="2874385"/>
            <a:ext cx="0" cy="19073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4E1666-40D5-7C4F-8DF9-6E81137360DD}"/>
              </a:ext>
            </a:extLst>
          </p:cNvPr>
          <p:cNvCxnSpPr>
            <a:cxnSpLocks/>
          </p:cNvCxnSpPr>
          <p:nvPr/>
        </p:nvCxnSpPr>
        <p:spPr>
          <a:xfrm>
            <a:off x="9360217" y="427093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E4DB072-87AB-C74F-93ED-EFEEBEC57725}"/>
              </a:ext>
            </a:extLst>
          </p:cNvPr>
          <p:cNvCxnSpPr>
            <a:cxnSpLocks/>
          </p:cNvCxnSpPr>
          <p:nvPr/>
        </p:nvCxnSpPr>
        <p:spPr>
          <a:xfrm>
            <a:off x="9360215" y="478176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7557E0-E6E6-674C-9E7A-359DC842A780}"/>
              </a:ext>
            </a:extLst>
          </p:cNvPr>
          <p:cNvCxnSpPr>
            <a:cxnSpLocks/>
          </p:cNvCxnSpPr>
          <p:nvPr/>
        </p:nvCxnSpPr>
        <p:spPr>
          <a:xfrm>
            <a:off x="10146313" y="433252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6BB12C-229A-644A-9422-3001F08E833E}"/>
              </a:ext>
            </a:extLst>
          </p:cNvPr>
          <p:cNvCxnSpPr>
            <a:cxnSpLocks/>
          </p:cNvCxnSpPr>
          <p:nvPr/>
        </p:nvCxnSpPr>
        <p:spPr>
          <a:xfrm>
            <a:off x="10146313" y="4855655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419BCCB-503B-F945-9E00-4F71E647E1DD}"/>
              </a:ext>
            </a:extLst>
          </p:cNvPr>
          <p:cNvCxnSpPr>
            <a:cxnSpLocks/>
          </p:cNvCxnSpPr>
          <p:nvPr/>
        </p:nvCxnSpPr>
        <p:spPr>
          <a:xfrm>
            <a:off x="8916356" y="2613804"/>
            <a:ext cx="2519929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0D0B0AD-CF14-1943-92B5-C056F5F70385}"/>
              </a:ext>
            </a:extLst>
          </p:cNvPr>
          <p:cNvCxnSpPr>
            <a:cxnSpLocks/>
          </p:cNvCxnSpPr>
          <p:nvPr/>
        </p:nvCxnSpPr>
        <p:spPr>
          <a:xfrm>
            <a:off x="11436284" y="2613804"/>
            <a:ext cx="3570" cy="2241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76DFB0-2B31-3948-A91E-DEB6E22F9208}"/>
              </a:ext>
            </a:extLst>
          </p:cNvPr>
          <p:cNvCxnSpPr>
            <a:cxnSpLocks/>
          </p:cNvCxnSpPr>
          <p:nvPr/>
        </p:nvCxnSpPr>
        <p:spPr>
          <a:xfrm>
            <a:off x="10943000" y="433337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9323EE-AB4F-1D48-83AF-D177D75D8A26}"/>
              </a:ext>
            </a:extLst>
          </p:cNvPr>
          <p:cNvCxnSpPr>
            <a:cxnSpLocks/>
          </p:cNvCxnSpPr>
          <p:nvPr/>
        </p:nvCxnSpPr>
        <p:spPr>
          <a:xfrm>
            <a:off x="10943000" y="485650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D06010B1-60C8-D146-B77F-897DD575EAB8}"/>
              </a:ext>
            </a:extLst>
          </p:cNvPr>
          <p:cNvCxnSpPr>
            <a:cxnSpLocks/>
          </p:cNvCxnSpPr>
          <p:nvPr/>
        </p:nvCxnSpPr>
        <p:spPr>
          <a:xfrm>
            <a:off x="7864954" y="3152337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C4FCF7A-C21B-2948-9C5F-B850F34E9BCB}"/>
              </a:ext>
            </a:extLst>
          </p:cNvPr>
          <p:cNvCxnSpPr>
            <a:cxnSpLocks/>
          </p:cNvCxnSpPr>
          <p:nvPr/>
        </p:nvCxnSpPr>
        <p:spPr>
          <a:xfrm flipH="1">
            <a:off x="7862158" y="3145530"/>
            <a:ext cx="4081" cy="1199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D7553D-319B-E749-8F8C-1F04AE59E42B}"/>
              </a:ext>
            </a:extLst>
          </p:cNvPr>
          <p:cNvCxnSpPr>
            <a:cxnSpLocks/>
          </p:cNvCxnSpPr>
          <p:nvPr/>
        </p:nvCxnSpPr>
        <p:spPr>
          <a:xfrm>
            <a:off x="7838458" y="4348711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3B1C73B-F570-F649-86EA-92BE42B7EA81}"/>
              </a:ext>
            </a:extLst>
          </p:cNvPr>
          <p:cNvCxnSpPr>
            <a:cxnSpLocks/>
          </p:cNvCxnSpPr>
          <p:nvPr/>
        </p:nvCxnSpPr>
        <p:spPr>
          <a:xfrm>
            <a:off x="7997012" y="4855655"/>
            <a:ext cx="338300" cy="3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3A99A1-A1F8-FE4C-A32B-08CADF26726E}"/>
              </a:ext>
            </a:extLst>
          </p:cNvPr>
          <p:cNvSpPr/>
          <p:nvPr/>
        </p:nvSpPr>
        <p:spPr>
          <a:xfrm>
            <a:off x="781914" y="2269024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C386EC-7767-5741-B1B6-E844BDA45D6F}"/>
              </a:ext>
            </a:extLst>
          </p:cNvPr>
          <p:cNvSpPr/>
          <p:nvPr/>
        </p:nvSpPr>
        <p:spPr>
          <a:xfrm>
            <a:off x="1080202" y="2269022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EB66F-488E-544E-8038-5719C0D44A35}"/>
              </a:ext>
            </a:extLst>
          </p:cNvPr>
          <p:cNvSpPr txBox="1"/>
          <p:nvPr/>
        </p:nvSpPr>
        <p:spPr>
          <a:xfrm>
            <a:off x="680936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C46C2-BE95-EC47-8213-82D7F89DEF91}"/>
              </a:ext>
            </a:extLst>
          </p:cNvPr>
          <p:cNvSpPr txBox="1"/>
          <p:nvPr/>
        </p:nvSpPr>
        <p:spPr>
          <a:xfrm>
            <a:off x="983820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E60477-A04E-084D-925C-F9482D5E33CB}"/>
              </a:ext>
            </a:extLst>
          </p:cNvPr>
          <p:cNvSpPr txBox="1"/>
          <p:nvPr/>
        </p:nvSpPr>
        <p:spPr>
          <a:xfrm>
            <a:off x="681294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422E1-F979-4D42-8A2B-67DC46060FCB}"/>
              </a:ext>
            </a:extLst>
          </p:cNvPr>
          <p:cNvSpPr txBox="1"/>
          <p:nvPr/>
        </p:nvSpPr>
        <p:spPr>
          <a:xfrm>
            <a:off x="984179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4FA53A-8027-FC47-A579-134E229C7BC7}"/>
              </a:ext>
            </a:extLst>
          </p:cNvPr>
          <p:cNvSpPr/>
          <p:nvPr/>
        </p:nvSpPr>
        <p:spPr>
          <a:xfrm>
            <a:off x="779923" y="2592819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9CBA8D6-42FF-6C4A-BF53-2DCE3B11BE7F}"/>
              </a:ext>
            </a:extLst>
          </p:cNvPr>
          <p:cNvSpPr/>
          <p:nvPr/>
        </p:nvSpPr>
        <p:spPr>
          <a:xfrm>
            <a:off x="1078210" y="25928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73CC4D-BA46-6C45-919E-369C48C92D1D}"/>
              </a:ext>
            </a:extLst>
          </p:cNvPr>
          <p:cNvSpPr txBox="1"/>
          <p:nvPr/>
        </p:nvSpPr>
        <p:spPr>
          <a:xfrm>
            <a:off x="8223482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94161A-3964-D141-ABED-7B69A4A87318}"/>
              </a:ext>
            </a:extLst>
          </p:cNvPr>
          <p:cNvSpPr txBox="1"/>
          <p:nvPr/>
        </p:nvSpPr>
        <p:spPr>
          <a:xfrm>
            <a:off x="8526366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4AD5FC-2102-FE45-83A5-99453831621D}"/>
              </a:ext>
            </a:extLst>
          </p:cNvPr>
          <p:cNvSpPr txBox="1"/>
          <p:nvPr/>
        </p:nvSpPr>
        <p:spPr>
          <a:xfrm>
            <a:off x="8218010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C8E174-1E73-9849-936F-0EC04665E6D0}"/>
              </a:ext>
            </a:extLst>
          </p:cNvPr>
          <p:cNvSpPr txBox="1"/>
          <p:nvPr/>
        </p:nvSpPr>
        <p:spPr>
          <a:xfrm>
            <a:off x="8520894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29BDA-72EB-7245-B03E-0AAE267DCEC6}"/>
              </a:ext>
            </a:extLst>
          </p:cNvPr>
          <p:cNvSpPr txBox="1"/>
          <p:nvPr/>
        </p:nvSpPr>
        <p:spPr>
          <a:xfrm>
            <a:off x="8217652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735E39-237C-604A-8E69-82215B43C88C}"/>
              </a:ext>
            </a:extLst>
          </p:cNvPr>
          <p:cNvSpPr txBox="1"/>
          <p:nvPr/>
        </p:nvSpPr>
        <p:spPr>
          <a:xfrm>
            <a:off x="8520536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7BF143-8EC9-3048-AA16-960B7FEB2873}"/>
              </a:ext>
            </a:extLst>
          </p:cNvPr>
          <p:cNvSpPr txBox="1"/>
          <p:nvPr/>
        </p:nvSpPr>
        <p:spPr>
          <a:xfrm>
            <a:off x="8218010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886B21-2696-A64D-9956-D6F264DE2214}"/>
              </a:ext>
            </a:extLst>
          </p:cNvPr>
          <p:cNvSpPr txBox="1"/>
          <p:nvPr/>
        </p:nvSpPr>
        <p:spPr>
          <a:xfrm>
            <a:off x="8520894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82AA35E-CD22-F043-876F-CB720BCB2513}"/>
              </a:ext>
            </a:extLst>
          </p:cNvPr>
          <p:cNvSpPr/>
          <p:nvPr/>
        </p:nvSpPr>
        <p:spPr>
          <a:xfrm>
            <a:off x="4327606" y="226901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F009EE-166B-F94F-8D18-604778DE69B4}"/>
              </a:ext>
            </a:extLst>
          </p:cNvPr>
          <p:cNvSpPr txBox="1"/>
          <p:nvPr/>
        </p:nvSpPr>
        <p:spPr>
          <a:xfrm>
            <a:off x="4275856" y="22447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B6C561-0D4C-024D-930F-75649180F66E}"/>
              </a:ext>
            </a:extLst>
          </p:cNvPr>
          <p:cNvSpPr txBox="1"/>
          <p:nvPr/>
        </p:nvSpPr>
        <p:spPr>
          <a:xfrm>
            <a:off x="4276214" y="2567452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995115-A213-8849-9E3E-176E1B125982}"/>
              </a:ext>
            </a:extLst>
          </p:cNvPr>
          <p:cNvSpPr/>
          <p:nvPr/>
        </p:nvSpPr>
        <p:spPr>
          <a:xfrm>
            <a:off x="4325615" y="259281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28706B-5D2D-F246-B426-376EBB4D07A7}"/>
              </a:ext>
            </a:extLst>
          </p:cNvPr>
          <p:cNvSpPr txBox="1"/>
          <p:nvPr/>
        </p:nvSpPr>
        <p:spPr>
          <a:xfrm>
            <a:off x="9691499" y="3830773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2950B4-8EC8-2449-8D43-998204B72F42}"/>
              </a:ext>
            </a:extLst>
          </p:cNvPr>
          <p:cNvSpPr txBox="1"/>
          <p:nvPr/>
        </p:nvSpPr>
        <p:spPr>
          <a:xfrm>
            <a:off x="9691499" y="4982275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C31732-50D1-7345-A403-C91EE9754BE9}"/>
              </a:ext>
            </a:extLst>
          </p:cNvPr>
          <p:cNvSpPr txBox="1"/>
          <p:nvPr/>
        </p:nvSpPr>
        <p:spPr>
          <a:xfrm>
            <a:off x="8285041" y="2691716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1A399B-A879-074E-B128-C08438744B2C}"/>
              </a:ext>
            </a:extLst>
          </p:cNvPr>
          <p:cNvSpPr txBox="1"/>
          <p:nvPr/>
        </p:nvSpPr>
        <p:spPr>
          <a:xfrm>
            <a:off x="8572082" y="27011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0788CF-3977-EE4D-B33D-33A8177DBDF8}"/>
              </a:ext>
            </a:extLst>
          </p:cNvPr>
          <p:cNvSpPr txBox="1"/>
          <p:nvPr/>
        </p:nvSpPr>
        <p:spPr>
          <a:xfrm>
            <a:off x="8300883" y="2432449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68BB74-6024-B34A-B2A9-6D628CCE52B1}"/>
              </a:ext>
            </a:extLst>
          </p:cNvPr>
          <p:cNvSpPr txBox="1"/>
          <p:nvPr/>
        </p:nvSpPr>
        <p:spPr>
          <a:xfrm>
            <a:off x="8587925" y="2441866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AEAC1B-D45B-5D47-A01D-7F00D701A414}"/>
              </a:ext>
            </a:extLst>
          </p:cNvPr>
          <p:cNvSpPr txBox="1"/>
          <p:nvPr/>
        </p:nvSpPr>
        <p:spPr>
          <a:xfrm>
            <a:off x="10598343" y="4145823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4F86A5-9A7A-EF4B-A529-9383C4D8AF51}"/>
              </a:ext>
            </a:extLst>
          </p:cNvPr>
          <p:cNvSpPr txBox="1"/>
          <p:nvPr/>
        </p:nvSpPr>
        <p:spPr>
          <a:xfrm>
            <a:off x="10598343" y="4668951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43AAA-F6A9-FB40-B811-2D5B005A15F8}"/>
              </a:ext>
            </a:extLst>
          </p:cNvPr>
          <p:cNvSpPr txBox="1"/>
          <p:nvPr/>
        </p:nvSpPr>
        <p:spPr>
          <a:xfrm>
            <a:off x="6311760" y="2755127"/>
            <a:ext cx="445957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7FA3FFF-F658-0B4C-AE6C-409BAE45AE4B}"/>
              </a:ext>
            </a:extLst>
          </p:cNvPr>
          <p:cNvCxnSpPr>
            <a:cxnSpLocks/>
          </p:cNvCxnSpPr>
          <p:nvPr/>
        </p:nvCxnSpPr>
        <p:spPr>
          <a:xfrm>
            <a:off x="6866413" y="2865737"/>
            <a:ext cx="145336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07098AF-8032-4043-B9F5-B64DD52E35BD}"/>
              </a:ext>
            </a:extLst>
          </p:cNvPr>
          <p:cNvSpPr txBox="1"/>
          <p:nvPr/>
        </p:nvSpPr>
        <p:spPr>
          <a:xfrm>
            <a:off x="8022440" y="2098788"/>
            <a:ext cx="123700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Memory (BRAM)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8FA3CC1-C0F7-3345-B7A3-CD79C998DE60}"/>
              </a:ext>
            </a:extLst>
          </p:cNvPr>
          <p:cNvSpPr/>
          <p:nvPr/>
        </p:nvSpPr>
        <p:spPr>
          <a:xfrm>
            <a:off x="7598707" y="2105593"/>
            <a:ext cx="4035574" cy="321629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3056F3-26C9-6240-AB36-880E68AB5F33}"/>
              </a:ext>
            </a:extLst>
          </p:cNvPr>
          <p:cNvSpPr txBox="1"/>
          <p:nvPr/>
        </p:nvSpPr>
        <p:spPr>
          <a:xfrm>
            <a:off x="9037089" y="1757793"/>
            <a:ext cx="113883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MV accelerator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3F990A-F523-C543-ABE3-BD8EA8671B0A}"/>
              </a:ext>
            </a:extLst>
          </p:cNvPr>
          <p:cNvSpPr/>
          <p:nvPr/>
        </p:nvSpPr>
        <p:spPr>
          <a:xfrm>
            <a:off x="5202560" y="227269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BBEFFAC-87F1-8C4B-8158-42B74BA23B7C}"/>
              </a:ext>
            </a:extLst>
          </p:cNvPr>
          <p:cNvSpPr/>
          <p:nvPr/>
        </p:nvSpPr>
        <p:spPr>
          <a:xfrm>
            <a:off x="5203866" y="227268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C4E3DB-61A9-2C40-A5A4-11B2D9FFABF5}"/>
              </a:ext>
            </a:extLst>
          </p:cNvPr>
          <p:cNvSpPr txBox="1"/>
          <p:nvPr/>
        </p:nvSpPr>
        <p:spPr>
          <a:xfrm>
            <a:off x="5152115" y="2248403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BD860A-4BA5-2F4C-9419-14A5EE017E50}"/>
              </a:ext>
            </a:extLst>
          </p:cNvPr>
          <p:cNvSpPr txBox="1"/>
          <p:nvPr/>
        </p:nvSpPr>
        <p:spPr>
          <a:xfrm>
            <a:off x="5152474" y="2571122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7767A6-93DD-3042-B16E-C8C43D9396A2}"/>
              </a:ext>
            </a:extLst>
          </p:cNvPr>
          <p:cNvSpPr/>
          <p:nvPr/>
        </p:nvSpPr>
        <p:spPr>
          <a:xfrm>
            <a:off x="5201874" y="259648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7848AF-AB30-7949-B88B-5BB29AE8A6B6}"/>
              </a:ext>
            </a:extLst>
          </p:cNvPr>
          <p:cNvSpPr/>
          <p:nvPr/>
        </p:nvSpPr>
        <p:spPr>
          <a:xfrm>
            <a:off x="1379567" y="2276036"/>
            <a:ext cx="596573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9DA3A3A-3763-B74B-B882-FB569B49546D}"/>
              </a:ext>
            </a:extLst>
          </p:cNvPr>
          <p:cNvSpPr/>
          <p:nvPr/>
        </p:nvSpPr>
        <p:spPr>
          <a:xfrm>
            <a:off x="4322386" y="2916812"/>
            <a:ext cx="295142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5E6DBF-B455-1E4C-8F79-6C407CFA7988}"/>
              </a:ext>
            </a:extLst>
          </p:cNvPr>
          <p:cNvSpPr txBox="1"/>
          <p:nvPr/>
        </p:nvSpPr>
        <p:spPr>
          <a:xfrm>
            <a:off x="1677853" y="1726511"/>
            <a:ext cx="125406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Matrix M (N x N)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B7EC2C-0767-B944-A766-C822618E17B2}"/>
              </a:ext>
            </a:extLst>
          </p:cNvPr>
          <p:cNvSpPr txBox="1"/>
          <p:nvPr/>
        </p:nvSpPr>
        <p:spPr>
          <a:xfrm>
            <a:off x="3895068" y="1726542"/>
            <a:ext cx="109228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Input vector V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A840B4-9844-6440-8067-53DECDB71C9E}"/>
              </a:ext>
            </a:extLst>
          </p:cNvPr>
          <p:cNvSpPr txBox="1"/>
          <p:nvPr/>
        </p:nvSpPr>
        <p:spPr>
          <a:xfrm>
            <a:off x="4971125" y="1725462"/>
            <a:ext cx="70339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Result R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D44EDA-E212-0A43-B522-D8C3E05F3493}"/>
              </a:ext>
            </a:extLst>
          </p:cNvPr>
          <p:cNvSpPr txBox="1"/>
          <p:nvPr/>
        </p:nvSpPr>
        <p:spPr>
          <a:xfrm>
            <a:off x="8273098" y="3843215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41533-7747-874D-A476-94DC6EA4EE30}"/>
              </a:ext>
            </a:extLst>
          </p:cNvPr>
          <p:cNvSpPr txBox="1"/>
          <p:nvPr/>
        </p:nvSpPr>
        <p:spPr>
          <a:xfrm>
            <a:off x="10419436" y="3822082"/>
            <a:ext cx="688329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Register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E99BBB-60DE-3944-B051-056B4F3B21B8}"/>
              </a:ext>
            </a:extLst>
          </p:cNvPr>
          <p:cNvSpPr txBox="1"/>
          <p:nvPr/>
        </p:nvSpPr>
        <p:spPr>
          <a:xfrm>
            <a:off x="3962575" y="6438793"/>
            <a:ext cx="348230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Total execution cycles of MV = ((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)*(</a:t>
            </a:r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))*(N/T)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7575A6-81B8-CD43-8200-0D6F00290490}"/>
              </a:ext>
            </a:extLst>
          </p:cNvPr>
          <p:cNvSpPr txBox="1"/>
          <p:nvPr/>
        </p:nvSpPr>
        <p:spPr>
          <a:xfrm>
            <a:off x="748322" y="1884031"/>
            <a:ext cx="62998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TxT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tile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53C71C-337F-9A41-8C04-869765F4C7AD}"/>
              </a:ext>
            </a:extLst>
          </p:cNvPr>
          <p:cNvSpPr txBox="1"/>
          <p:nvPr/>
        </p:nvSpPr>
        <p:spPr>
          <a:xfrm>
            <a:off x="6966795" y="2577466"/>
            <a:ext cx="67326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489FBA-4F2B-7D42-8C04-80BE03955808}"/>
              </a:ext>
            </a:extLst>
          </p:cNvPr>
          <p:cNvSpPr txBox="1"/>
          <p:nvPr/>
        </p:nvSpPr>
        <p:spPr>
          <a:xfrm>
            <a:off x="7583908" y="3747920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A278AD-1972-DA42-B45A-6F2C923C24CA}"/>
              </a:ext>
            </a:extLst>
          </p:cNvPr>
          <p:cNvSpPr txBox="1"/>
          <p:nvPr/>
        </p:nvSpPr>
        <p:spPr>
          <a:xfrm>
            <a:off x="7997012" y="3754678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2E8C5E-8AD3-4149-BCEC-9F8432C1FF52}"/>
              </a:ext>
            </a:extLst>
          </p:cNvPr>
          <p:cNvSpPr txBox="1"/>
          <p:nvPr/>
        </p:nvSpPr>
        <p:spPr>
          <a:xfrm>
            <a:off x="9386713" y="339707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DFE644-B4E7-184D-AF0D-808B81AF4A73}"/>
              </a:ext>
            </a:extLst>
          </p:cNvPr>
          <p:cNvSpPr txBox="1"/>
          <p:nvPr/>
        </p:nvSpPr>
        <p:spPr>
          <a:xfrm>
            <a:off x="3854064" y="3265211"/>
            <a:ext cx="397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A74C0E-B230-5049-BDDC-168813FD8FA8}"/>
              </a:ext>
            </a:extLst>
          </p:cNvPr>
          <p:cNvSpPr txBox="1"/>
          <p:nvPr/>
        </p:nvSpPr>
        <p:spPr>
          <a:xfrm>
            <a:off x="4702305" y="326521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22514A-9AF1-B748-AE64-7CF054C24068}"/>
              </a:ext>
            </a:extLst>
          </p:cNvPr>
          <p:cNvCxnSpPr>
            <a:cxnSpLocks/>
          </p:cNvCxnSpPr>
          <p:nvPr/>
        </p:nvCxnSpPr>
        <p:spPr>
          <a:xfrm flipH="1">
            <a:off x="7997012" y="3333979"/>
            <a:ext cx="8850" cy="1532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DA7BF67A-2EF4-E94D-8FB3-2D12E44771ED}"/>
              </a:ext>
            </a:extLst>
          </p:cNvPr>
          <p:cNvCxnSpPr>
            <a:cxnSpLocks/>
          </p:cNvCxnSpPr>
          <p:nvPr/>
        </p:nvCxnSpPr>
        <p:spPr>
          <a:xfrm>
            <a:off x="7999364" y="3352006"/>
            <a:ext cx="3119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B74F203-24B7-8446-B3CF-F8710EABE97E}"/>
              </a:ext>
            </a:extLst>
          </p:cNvPr>
          <p:cNvSpPr txBox="1"/>
          <p:nvPr/>
        </p:nvSpPr>
        <p:spPr>
          <a:xfrm>
            <a:off x="8297192" y="5004310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F277B6B-8D70-F94B-B527-613AD27A0BF4}"/>
              </a:ext>
            </a:extLst>
          </p:cNvPr>
          <p:cNvCxnSpPr>
            <a:cxnSpLocks/>
          </p:cNvCxnSpPr>
          <p:nvPr/>
        </p:nvCxnSpPr>
        <p:spPr>
          <a:xfrm>
            <a:off x="983820" y="6255791"/>
            <a:ext cx="10015278" cy="3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608C974-EB24-AF4D-9301-2702BB1322B6}"/>
              </a:ext>
            </a:extLst>
          </p:cNvPr>
          <p:cNvSpPr txBox="1"/>
          <p:nvPr/>
        </p:nvSpPr>
        <p:spPr>
          <a:xfrm>
            <a:off x="11063898" y="610067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FDF764-D450-D243-A1A3-760C92DC0165}"/>
              </a:ext>
            </a:extLst>
          </p:cNvPr>
          <p:cNvSpPr txBox="1"/>
          <p:nvPr/>
        </p:nvSpPr>
        <p:spPr>
          <a:xfrm>
            <a:off x="1157074" y="5771442"/>
            <a:ext cx="67326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FA2D82-BE14-6040-99E9-70F668C519B9}"/>
              </a:ext>
            </a:extLst>
          </p:cNvPr>
          <p:cNvSpPr txBox="1"/>
          <p:nvPr/>
        </p:nvSpPr>
        <p:spPr>
          <a:xfrm>
            <a:off x="1783510" y="57976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79CE0A7-1B36-3644-A6A0-0ED67A1480C2}"/>
              </a:ext>
            </a:extLst>
          </p:cNvPr>
          <p:cNvGrpSpPr/>
          <p:nvPr/>
        </p:nvGrpSpPr>
        <p:grpSpPr>
          <a:xfrm>
            <a:off x="1185351" y="6071394"/>
            <a:ext cx="1235442" cy="188068"/>
            <a:chOff x="3246246" y="6158036"/>
            <a:chExt cx="1235442" cy="18806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CF2DDA2-4A22-C64D-8CEC-1D847EF89273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2EE7E52-A218-1A46-9544-8CB155C96FE0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80092F6-F68F-1840-8C44-9D86983129FC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45C9A6C-56DC-DC46-818B-0A15D893DA34}"/>
              </a:ext>
            </a:extLst>
          </p:cNvPr>
          <p:cNvSpPr txBox="1"/>
          <p:nvPr/>
        </p:nvSpPr>
        <p:spPr>
          <a:xfrm>
            <a:off x="2133079" y="579393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8E53F98-E718-1449-9EE4-C2E2C0FC9E3A}"/>
              </a:ext>
            </a:extLst>
          </p:cNvPr>
          <p:cNvGrpSpPr/>
          <p:nvPr/>
        </p:nvGrpSpPr>
        <p:grpSpPr>
          <a:xfrm>
            <a:off x="2438366" y="6067723"/>
            <a:ext cx="1235442" cy="188068"/>
            <a:chOff x="3246246" y="6158036"/>
            <a:chExt cx="1235442" cy="18806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46D69D0-C3CB-5A48-BFE5-EA894FD77835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951ED23-BEB0-1C46-BE50-69CEFBE5F70D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DBEEBE3-961D-6340-ACFA-773657891341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F5FB5AE-BEBC-6149-8140-3EF343C85787}"/>
              </a:ext>
            </a:extLst>
          </p:cNvPr>
          <p:cNvSpPr txBox="1"/>
          <p:nvPr/>
        </p:nvSpPr>
        <p:spPr>
          <a:xfrm>
            <a:off x="1652865" y="557465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D40B9F-303A-F445-B9EF-135D6C9AA549}"/>
              </a:ext>
            </a:extLst>
          </p:cNvPr>
          <p:cNvSpPr txBox="1"/>
          <p:nvPr/>
        </p:nvSpPr>
        <p:spPr>
          <a:xfrm>
            <a:off x="2892504" y="558199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1532810-4A33-D44B-AFBF-17654E295E18}"/>
              </a:ext>
            </a:extLst>
          </p:cNvPr>
          <p:cNvGrpSpPr/>
          <p:nvPr/>
        </p:nvGrpSpPr>
        <p:grpSpPr>
          <a:xfrm>
            <a:off x="4550785" y="6064053"/>
            <a:ext cx="1235442" cy="188068"/>
            <a:chOff x="3246246" y="6158036"/>
            <a:chExt cx="1235442" cy="18806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38EF3-E3BA-6549-B11D-71E1C02445D8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9003353-B460-4846-8DED-EFC0C8089244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3048A8F-9426-F945-9741-716DDA02F19A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13A8F930-B3A6-D047-A767-3B38C1A73AC0}"/>
              </a:ext>
            </a:extLst>
          </p:cNvPr>
          <p:cNvSpPr txBox="1"/>
          <p:nvPr/>
        </p:nvSpPr>
        <p:spPr>
          <a:xfrm>
            <a:off x="4861024" y="557907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endParaRPr kumimoji="1" lang="ko-KR" alt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256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9AFB6-4C1E-2145-84B3-FCAC7BAF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MV Accelerator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09B3A0-5D2D-2447-9FE1-1CEAA41FCBD1}"/>
              </a:ext>
            </a:extLst>
          </p:cNvPr>
          <p:cNvSpPr/>
          <p:nvPr/>
        </p:nvSpPr>
        <p:spPr>
          <a:xfrm>
            <a:off x="781914" y="2269022"/>
            <a:ext cx="3013576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80264-06F5-604C-858C-AEBA7856093D}"/>
              </a:ext>
            </a:extLst>
          </p:cNvPr>
          <p:cNvSpPr/>
          <p:nvPr/>
        </p:nvSpPr>
        <p:spPr>
          <a:xfrm>
            <a:off x="6250861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993E97-F4C6-854E-8B17-C105320BC810}"/>
              </a:ext>
            </a:extLst>
          </p:cNvPr>
          <p:cNvSpPr/>
          <p:nvPr/>
        </p:nvSpPr>
        <p:spPr>
          <a:xfrm>
            <a:off x="4326301" y="226902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DF054-AE29-3A4F-8340-D6B0461616AB}"/>
              </a:ext>
            </a:extLst>
          </p:cNvPr>
          <p:cNvSpPr/>
          <p:nvPr/>
        </p:nvSpPr>
        <p:spPr>
          <a:xfrm>
            <a:off x="8319780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EFF8B0-3954-7B45-A562-A4F165D8598C}"/>
              </a:ext>
            </a:extLst>
          </p:cNvPr>
          <p:cNvSpPr/>
          <p:nvPr/>
        </p:nvSpPr>
        <p:spPr>
          <a:xfrm>
            <a:off x="8319780" y="4171191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BFDC1E-033B-2144-A966-7CADE77249FE}"/>
              </a:ext>
            </a:extLst>
          </p:cNvPr>
          <p:cNvSpPr/>
          <p:nvPr/>
        </p:nvSpPr>
        <p:spPr>
          <a:xfrm>
            <a:off x="8618067" y="4171190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5763F-E396-E54E-9208-A29A9F6EF492}"/>
              </a:ext>
            </a:extLst>
          </p:cNvPr>
          <p:cNvSpPr/>
          <p:nvPr/>
        </p:nvSpPr>
        <p:spPr>
          <a:xfrm>
            <a:off x="8319780" y="4694320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30534D-47FA-4848-A3B1-C2E8618B095C}"/>
              </a:ext>
            </a:extLst>
          </p:cNvPr>
          <p:cNvSpPr/>
          <p:nvPr/>
        </p:nvSpPr>
        <p:spPr>
          <a:xfrm>
            <a:off x="8618067" y="469431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1AA178-ADA5-3C48-ACCC-78AEB7EAA209}"/>
              </a:ext>
            </a:extLst>
          </p:cNvPr>
          <p:cNvSpPr/>
          <p:nvPr/>
        </p:nvSpPr>
        <p:spPr>
          <a:xfrm>
            <a:off x="9857071" y="4171190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01216C-AE43-B449-B649-73FD21022084}"/>
              </a:ext>
            </a:extLst>
          </p:cNvPr>
          <p:cNvSpPr/>
          <p:nvPr/>
        </p:nvSpPr>
        <p:spPr>
          <a:xfrm>
            <a:off x="9857071" y="4694317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6C90EF-5695-1240-AC2A-942B9AB0C550}"/>
              </a:ext>
            </a:extLst>
          </p:cNvPr>
          <p:cNvSpPr/>
          <p:nvPr/>
        </p:nvSpPr>
        <p:spPr>
          <a:xfrm>
            <a:off x="10644711" y="417118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D6FB8-E66E-3341-8EE2-88BD053583C5}"/>
              </a:ext>
            </a:extLst>
          </p:cNvPr>
          <p:cNvSpPr/>
          <p:nvPr/>
        </p:nvSpPr>
        <p:spPr>
          <a:xfrm>
            <a:off x="10644711" y="46943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66F1BA-D3F1-6449-A2B8-550CE635CBFE}"/>
              </a:ext>
            </a:extLst>
          </p:cNvPr>
          <p:cNvCxnSpPr>
            <a:cxnSpLocks/>
          </p:cNvCxnSpPr>
          <p:nvPr/>
        </p:nvCxnSpPr>
        <p:spPr>
          <a:xfrm>
            <a:off x="8916356" y="439649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30193F-E4EB-D246-8370-8E062AC2C22C}"/>
              </a:ext>
            </a:extLst>
          </p:cNvPr>
          <p:cNvCxnSpPr>
            <a:cxnSpLocks/>
          </p:cNvCxnSpPr>
          <p:nvPr/>
        </p:nvCxnSpPr>
        <p:spPr>
          <a:xfrm>
            <a:off x="8916356" y="490344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B9B0296-5255-AE40-A891-6C9E3E712615}"/>
              </a:ext>
            </a:extLst>
          </p:cNvPr>
          <p:cNvCxnSpPr>
            <a:cxnSpLocks/>
          </p:cNvCxnSpPr>
          <p:nvPr/>
        </p:nvCxnSpPr>
        <p:spPr>
          <a:xfrm>
            <a:off x="8916356" y="2874385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68D53D9-EA2B-9C49-90DD-254333C82290}"/>
              </a:ext>
            </a:extLst>
          </p:cNvPr>
          <p:cNvCxnSpPr>
            <a:cxnSpLocks/>
          </p:cNvCxnSpPr>
          <p:nvPr/>
        </p:nvCxnSpPr>
        <p:spPr>
          <a:xfrm>
            <a:off x="9386713" y="2874385"/>
            <a:ext cx="0" cy="19073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4E1666-40D5-7C4F-8DF9-6E81137360DD}"/>
              </a:ext>
            </a:extLst>
          </p:cNvPr>
          <p:cNvCxnSpPr>
            <a:cxnSpLocks/>
          </p:cNvCxnSpPr>
          <p:nvPr/>
        </p:nvCxnSpPr>
        <p:spPr>
          <a:xfrm>
            <a:off x="9360217" y="427093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E4DB072-87AB-C74F-93ED-EFEEBEC57725}"/>
              </a:ext>
            </a:extLst>
          </p:cNvPr>
          <p:cNvCxnSpPr>
            <a:cxnSpLocks/>
          </p:cNvCxnSpPr>
          <p:nvPr/>
        </p:nvCxnSpPr>
        <p:spPr>
          <a:xfrm>
            <a:off x="9360215" y="478176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7557E0-E6E6-674C-9E7A-359DC842A780}"/>
              </a:ext>
            </a:extLst>
          </p:cNvPr>
          <p:cNvCxnSpPr>
            <a:cxnSpLocks/>
          </p:cNvCxnSpPr>
          <p:nvPr/>
        </p:nvCxnSpPr>
        <p:spPr>
          <a:xfrm>
            <a:off x="10146313" y="433252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6BB12C-229A-644A-9422-3001F08E833E}"/>
              </a:ext>
            </a:extLst>
          </p:cNvPr>
          <p:cNvCxnSpPr>
            <a:cxnSpLocks/>
          </p:cNvCxnSpPr>
          <p:nvPr/>
        </p:nvCxnSpPr>
        <p:spPr>
          <a:xfrm>
            <a:off x="10146313" y="4855655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419BCCB-503B-F945-9E00-4F71E647E1DD}"/>
              </a:ext>
            </a:extLst>
          </p:cNvPr>
          <p:cNvCxnSpPr>
            <a:cxnSpLocks/>
          </p:cNvCxnSpPr>
          <p:nvPr/>
        </p:nvCxnSpPr>
        <p:spPr>
          <a:xfrm>
            <a:off x="8916356" y="2613804"/>
            <a:ext cx="2519929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0D0B0AD-CF14-1943-92B5-C056F5F70385}"/>
              </a:ext>
            </a:extLst>
          </p:cNvPr>
          <p:cNvCxnSpPr>
            <a:cxnSpLocks/>
          </p:cNvCxnSpPr>
          <p:nvPr/>
        </p:nvCxnSpPr>
        <p:spPr>
          <a:xfrm>
            <a:off x="11436284" y="2613804"/>
            <a:ext cx="3570" cy="2241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76DFB0-2B31-3948-A91E-DEB6E22F9208}"/>
              </a:ext>
            </a:extLst>
          </p:cNvPr>
          <p:cNvCxnSpPr>
            <a:cxnSpLocks/>
          </p:cNvCxnSpPr>
          <p:nvPr/>
        </p:nvCxnSpPr>
        <p:spPr>
          <a:xfrm>
            <a:off x="10943000" y="433337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9323EE-AB4F-1D48-83AF-D177D75D8A26}"/>
              </a:ext>
            </a:extLst>
          </p:cNvPr>
          <p:cNvCxnSpPr>
            <a:cxnSpLocks/>
          </p:cNvCxnSpPr>
          <p:nvPr/>
        </p:nvCxnSpPr>
        <p:spPr>
          <a:xfrm>
            <a:off x="10943000" y="485650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D06010B1-60C8-D146-B77F-897DD575EAB8}"/>
              </a:ext>
            </a:extLst>
          </p:cNvPr>
          <p:cNvCxnSpPr>
            <a:cxnSpLocks/>
          </p:cNvCxnSpPr>
          <p:nvPr/>
        </p:nvCxnSpPr>
        <p:spPr>
          <a:xfrm>
            <a:off x="7864954" y="3152337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C4FCF7A-C21B-2948-9C5F-B850F34E9BCB}"/>
              </a:ext>
            </a:extLst>
          </p:cNvPr>
          <p:cNvCxnSpPr>
            <a:cxnSpLocks/>
          </p:cNvCxnSpPr>
          <p:nvPr/>
        </p:nvCxnSpPr>
        <p:spPr>
          <a:xfrm flipH="1">
            <a:off x="7862158" y="3145530"/>
            <a:ext cx="4081" cy="1199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D7553D-319B-E749-8F8C-1F04AE59E42B}"/>
              </a:ext>
            </a:extLst>
          </p:cNvPr>
          <p:cNvCxnSpPr>
            <a:cxnSpLocks/>
          </p:cNvCxnSpPr>
          <p:nvPr/>
        </p:nvCxnSpPr>
        <p:spPr>
          <a:xfrm>
            <a:off x="7838458" y="4348711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3B1C73B-F570-F649-86EA-92BE42B7EA81}"/>
              </a:ext>
            </a:extLst>
          </p:cNvPr>
          <p:cNvCxnSpPr>
            <a:cxnSpLocks/>
          </p:cNvCxnSpPr>
          <p:nvPr/>
        </p:nvCxnSpPr>
        <p:spPr>
          <a:xfrm>
            <a:off x="7997012" y="4855655"/>
            <a:ext cx="338300" cy="3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3A99A1-A1F8-FE4C-A32B-08CADF26726E}"/>
              </a:ext>
            </a:extLst>
          </p:cNvPr>
          <p:cNvSpPr/>
          <p:nvPr/>
        </p:nvSpPr>
        <p:spPr>
          <a:xfrm>
            <a:off x="781914" y="2269024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C386EC-7767-5741-B1B6-E844BDA45D6F}"/>
              </a:ext>
            </a:extLst>
          </p:cNvPr>
          <p:cNvSpPr/>
          <p:nvPr/>
        </p:nvSpPr>
        <p:spPr>
          <a:xfrm>
            <a:off x="1080202" y="2269022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EB66F-488E-544E-8038-5719C0D44A35}"/>
              </a:ext>
            </a:extLst>
          </p:cNvPr>
          <p:cNvSpPr txBox="1"/>
          <p:nvPr/>
        </p:nvSpPr>
        <p:spPr>
          <a:xfrm>
            <a:off x="680936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C46C2-BE95-EC47-8213-82D7F89DEF91}"/>
              </a:ext>
            </a:extLst>
          </p:cNvPr>
          <p:cNvSpPr txBox="1"/>
          <p:nvPr/>
        </p:nvSpPr>
        <p:spPr>
          <a:xfrm>
            <a:off x="983820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E60477-A04E-084D-925C-F9482D5E33CB}"/>
              </a:ext>
            </a:extLst>
          </p:cNvPr>
          <p:cNvSpPr txBox="1"/>
          <p:nvPr/>
        </p:nvSpPr>
        <p:spPr>
          <a:xfrm>
            <a:off x="681294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422E1-F979-4D42-8A2B-67DC46060FCB}"/>
              </a:ext>
            </a:extLst>
          </p:cNvPr>
          <p:cNvSpPr txBox="1"/>
          <p:nvPr/>
        </p:nvSpPr>
        <p:spPr>
          <a:xfrm>
            <a:off x="984179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4FA53A-8027-FC47-A579-134E229C7BC7}"/>
              </a:ext>
            </a:extLst>
          </p:cNvPr>
          <p:cNvSpPr/>
          <p:nvPr/>
        </p:nvSpPr>
        <p:spPr>
          <a:xfrm>
            <a:off x="779923" y="2592819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9CBA8D6-42FF-6C4A-BF53-2DCE3B11BE7F}"/>
              </a:ext>
            </a:extLst>
          </p:cNvPr>
          <p:cNvSpPr/>
          <p:nvPr/>
        </p:nvSpPr>
        <p:spPr>
          <a:xfrm>
            <a:off x="1078210" y="25928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73CC4D-BA46-6C45-919E-369C48C92D1D}"/>
              </a:ext>
            </a:extLst>
          </p:cNvPr>
          <p:cNvSpPr txBox="1"/>
          <p:nvPr/>
        </p:nvSpPr>
        <p:spPr>
          <a:xfrm>
            <a:off x="8223482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94161A-3964-D141-ABED-7B69A4A87318}"/>
              </a:ext>
            </a:extLst>
          </p:cNvPr>
          <p:cNvSpPr txBox="1"/>
          <p:nvPr/>
        </p:nvSpPr>
        <p:spPr>
          <a:xfrm>
            <a:off x="8526366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4AD5FC-2102-FE45-83A5-99453831621D}"/>
              </a:ext>
            </a:extLst>
          </p:cNvPr>
          <p:cNvSpPr txBox="1"/>
          <p:nvPr/>
        </p:nvSpPr>
        <p:spPr>
          <a:xfrm>
            <a:off x="8218010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C8E174-1E73-9849-936F-0EC04665E6D0}"/>
              </a:ext>
            </a:extLst>
          </p:cNvPr>
          <p:cNvSpPr txBox="1"/>
          <p:nvPr/>
        </p:nvSpPr>
        <p:spPr>
          <a:xfrm>
            <a:off x="8520894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29BDA-72EB-7245-B03E-0AAE267DCEC6}"/>
              </a:ext>
            </a:extLst>
          </p:cNvPr>
          <p:cNvSpPr txBox="1"/>
          <p:nvPr/>
        </p:nvSpPr>
        <p:spPr>
          <a:xfrm>
            <a:off x="8217652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735E39-237C-604A-8E69-82215B43C88C}"/>
              </a:ext>
            </a:extLst>
          </p:cNvPr>
          <p:cNvSpPr txBox="1"/>
          <p:nvPr/>
        </p:nvSpPr>
        <p:spPr>
          <a:xfrm>
            <a:off x="8520536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7BF143-8EC9-3048-AA16-960B7FEB2873}"/>
              </a:ext>
            </a:extLst>
          </p:cNvPr>
          <p:cNvSpPr txBox="1"/>
          <p:nvPr/>
        </p:nvSpPr>
        <p:spPr>
          <a:xfrm>
            <a:off x="8218010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886B21-2696-A64D-9956-D6F264DE2214}"/>
              </a:ext>
            </a:extLst>
          </p:cNvPr>
          <p:cNvSpPr txBox="1"/>
          <p:nvPr/>
        </p:nvSpPr>
        <p:spPr>
          <a:xfrm>
            <a:off x="8520894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82AA35E-CD22-F043-876F-CB720BCB2513}"/>
              </a:ext>
            </a:extLst>
          </p:cNvPr>
          <p:cNvSpPr/>
          <p:nvPr/>
        </p:nvSpPr>
        <p:spPr>
          <a:xfrm>
            <a:off x="4327606" y="226901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F009EE-166B-F94F-8D18-604778DE69B4}"/>
              </a:ext>
            </a:extLst>
          </p:cNvPr>
          <p:cNvSpPr txBox="1"/>
          <p:nvPr/>
        </p:nvSpPr>
        <p:spPr>
          <a:xfrm>
            <a:off x="4275856" y="22447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B6C561-0D4C-024D-930F-75649180F66E}"/>
              </a:ext>
            </a:extLst>
          </p:cNvPr>
          <p:cNvSpPr txBox="1"/>
          <p:nvPr/>
        </p:nvSpPr>
        <p:spPr>
          <a:xfrm>
            <a:off x="4276214" y="2567452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995115-A213-8849-9E3E-176E1B125982}"/>
              </a:ext>
            </a:extLst>
          </p:cNvPr>
          <p:cNvSpPr/>
          <p:nvPr/>
        </p:nvSpPr>
        <p:spPr>
          <a:xfrm>
            <a:off x="4325615" y="259281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28706B-5D2D-F246-B426-376EBB4D07A7}"/>
              </a:ext>
            </a:extLst>
          </p:cNvPr>
          <p:cNvSpPr txBox="1"/>
          <p:nvPr/>
        </p:nvSpPr>
        <p:spPr>
          <a:xfrm>
            <a:off x="9691499" y="3830773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2950B4-8EC8-2449-8D43-998204B72F42}"/>
              </a:ext>
            </a:extLst>
          </p:cNvPr>
          <p:cNvSpPr txBox="1"/>
          <p:nvPr/>
        </p:nvSpPr>
        <p:spPr>
          <a:xfrm>
            <a:off x="9691499" y="4982275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C31732-50D1-7345-A403-C91EE9754BE9}"/>
              </a:ext>
            </a:extLst>
          </p:cNvPr>
          <p:cNvSpPr txBox="1"/>
          <p:nvPr/>
        </p:nvSpPr>
        <p:spPr>
          <a:xfrm>
            <a:off x="8285041" y="2691716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1A399B-A879-074E-B128-C08438744B2C}"/>
              </a:ext>
            </a:extLst>
          </p:cNvPr>
          <p:cNvSpPr txBox="1"/>
          <p:nvPr/>
        </p:nvSpPr>
        <p:spPr>
          <a:xfrm>
            <a:off x="8572082" y="27011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0788CF-3977-EE4D-B33D-33A8177DBDF8}"/>
              </a:ext>
            </a:extLst>
          </p:cNvPr>
          <p:cNvSpPr txBox="1"/>
          <p:nvPr/>
        </p:nvSpPr>
        <p:spPr>
          <a:xfrm>
            <a:off x="8300883" y="2432449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68BB74-6024-B34A-B2A9-6D628CCE52B1}"/>
              </a:ext>
            </a:extLst>
          </p:cNvPr>
          <p:cNvSpPr txBox="1"/>
          <p:nvPr/>
        </p:nvSpPr>
        <p:spPr>
          <a:xfrm>
            <a:off x="8587925" y="2441866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AEAC1B-D45B-5D47-A01D-7F00D701A414}"/>
              </a:ext>
            </a:extLst>
          </p:cNvPr>
          <p:cNvSpPr txBox="1"/>
          <p:nvPr/>
        </p:nvSpPr>
        <p:spPr>
          <a:xfrm>
            <a:off x="10598343" y="4145823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4F86A5-9A7A-EF4B-A529-9383C4D8AF51}"/>
              </a:ext>
            </a:extLst>
          </p:cNvPr>
          <p:cNvSpPr txBox="1"/>
          <p:nvPr/>
        </p:nvSpPr>
        <p:spPr>
          <a:xfrm>
            <a:off x="10598343" y="4668951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43AAA-F6A9-FB40-B811-2D5B005A15F8}"/>
              </a:ext>
            </a:extLst>
          </p:cNvPr>
          <p:cNvSpPr txBox="1"/>
          <p:nvPr/>
        </p:nvSpPr>
        <p:spPr>
          <a:xfrm>
            <a:off x="6311760" y="2755127"/>
            <a:ext cx="445957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7FA3FFF-F658-0B4C-AE6C-409BAE45AE4B}"/>
              </a:ext>
            </a:extLst>
          </p:cNvPr>
          <p:cNvCxnSpPr>
            <a:cxnSpLocks/>
          </p:cNvCxnSpPr>
          <p:nvPr/>
        </p:nvCxnSpPr>
        <p:spPr>
          <a:xfrm>
            <a:off x="6866413" y="2865737"/>
            <a:ext cx="145336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07098AF-8032-4043-B9F5-B64DD52E35BD}"/>
              </a:ext>
            </a:extLst>
          </p:cNvPr>
          <p:cNvSpPr txBox="1"/>
          <p:nvPr/>
        </p:nvSpPr>
        <p:spPr>
          <a:xfrm>
            <a:off x="8022440" y="2098788"/>
            <a:ext cx="123700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Memory (BRAM)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8FA3CC1-C0F7-3345-B7A3-CD79C998DE60}"/>
              </a:ext>
            </a:extLst>
          </p:cNvPr>
          <p:cNvSpPr/>
          <p:nvPr/>
        </p:nvSpPr>
        <p:spPr>
          <a:xfrm>
            <a:off x="7598707" y="2105593"/>
            <a:ext cx="4035574" cy="321629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3056F3-26C9-6240-AB36-880E68AB5F33}"/>
              </a:ext>
            </a:extLst>
          </p:cNvPr>
          <p:cNvSpPr txBox="1"/>
          <p:nvPr/>
        </p:nvSpPr>
        <p:spPr>
          <a:xfrm>
            <a:off x="9037089" y="1757793"/>
            <a:ext cx="113883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MV accelerator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3F990A-F523-C543-ABE3-BD8EA8671B0A}"/>
              </a:ext>
            </a:extLst>
          </p:cNvPr>
          <p:cNvSpPr/>
          <p:nvPr/>
        </p:nvSpPr>
        <p:spPr>
          <a:xfrm>
            <a:off x="5202560" y="227269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BBEFFAC-87F1-8C4B-8158-42B74BA23B7C}"/>
              </a:ext>
            </a:extLst>
          </p:cNvPr>
          <p:cNvSpPr/>
          <p:nvPr/>
        </p:nvSpPr>
        <p:spPr>
          <a:xfrm>
            <a:off x="5203866" y="227268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C4E3DB-61A9-2C40-A5A4-11B2D9FFABF5}"/>
              </a:ext>
            </a:extLst>
          </p:cNvPr>
          <p:cNvSpPr txBox="1"/>
          <p:nvPr/>
        </p:nvSpPr>
        <p:spPr>
          <a:xfrm>
            <a:off x="5152115" y="2248403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BD860A-4BA5-2F4C-9419-14A5EE017E50}"/>
              </a:ext>
            </a:extLst>
          </p:cNvPr>
          <p:cNvSpPr txBox="1"/>
          <p:nvPr/>
        </p:nvSpPr>
        <p:spPr>
          <a:xfrm>
            <a:off x="5152474" y="2571122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7767A6-93DD-3042-B16E-C8C43D9396A2}"/>
              </a:ext>
            </a:extLst>
          </p:cNvPr>
          <p:cNvSpPr/>
          <p:nvPr/>
        </p:nvSpPr>
        <p:spPr>
          <a:xfrm>
            <a:off x="5201874" y="259648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7848AF-AB30-7949-B88B-5BB29AE8A6B6}"/>
              </a:ext>
            </a:extLst>
          </p:cNvPr>
          <p:cNvSpPr/>
          <p:nvPr/>
        </p:nvSpPr>
        <p:spPr>
          <a:xfrm>
            <a:off x="1379567" y="2276036"/>
            <a:ext cx="596573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9DA3A3A-3763-B74B-B882-FB569B49546D}"/>
              </a:ext>
            </a:extLst>
          </p:cNvPr>
          <p:cNvSpPr/>
          <p:nvPr/>
        </p:nvSpPr>
        <p:spPr>
          <a:xfrm>
            <a:off x="4322386" y="2916812"/>
            <a:ext cx="295142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5E6DBF-B455-1E4C-8F79-6C407CFA7988}"/>
              </a:ext>
            </a:extLst>
          </p:cNvPr>
          <p:cNvSpPr txBox="1"/>
          <p:nvPr/>
        </p:nvSpPr>
        <p:spPr>
          <a:xfrm>
            <a:off x="1677853" y="1726511"/>
            <a:ext cx="125406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Matrix M (N x N)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B7EC2C-0767-B944-A766-C822618E17B2}"/>
              </a:ext>
            </a:extLst>
          </p:cNvPr>
          <p:cNvSpPr txBox="1"/>
          <p:nvPr/>
        </p:nvSpPr>
        <p:spPr>
          <a:xfrm>
            <a:off x="3895068" y="1726542"/>
            <a:ext cx="109228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Input vector V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A840B4-9844-6440-8067-53DECDB71C9E}"/>
              </a:ext>
            </a:extLst>
          </p:cNvPr>
          <p:cNvSpPr txBox="1"/>
          <p:nvPr/>
        </p:nvSpPr>
        <p:spPr>
          <a:xfrm>
            <a:off x="4971125" y="1725462"/>
            <a:ext cx="70339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Result R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D44EDA-E212-0A43-B522-D8C3E05F3493}"/>
              </a:ext>
            </a:extLst>
          </p:cNvPr>
          <p:cNvSpPr txBox="1"/>
          <p:nvPr/>
        </p:nvSpPr>
        <p:spPr>
          <a:xfrm>
            <a:off x="8273098" y="3843215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41533-7747-874D-A476-94DC6EA4EE30}"/>
              </a:ext>
            </a:extLst>
          </p:cNvPr>
          <p:cNvSpPr txBox="1"/>
          <p:nvPr/>
        </p:nvSpPr>
        <p:spPr>
          <a:xfrm>
            <a:off x="10419436" y="3822082"/>
            <a:ext cx="688329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Register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E99BBB-60DE-3944-B051-056B4F3B21B8}"/>
              </a:ext>
            </a:extLst>
          </p:cNvPr>
          <p:cNvSpPr txBox="1"/>
          <p:nvPr/>
        </p:nvSpPr>
        <p:spPr>
          <a:xfrm>
            <a:off x="3962575" y="6438793"/>
            <a:ext cx="348230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Total execution cycles of MV = ((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)*(</a:t>
            </a:r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))*(N/T)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7575A6-81B8-CD43-8200-0D6F00290490}"/>
              </a:ext>
            </a:extLst>
          </p:cNvPr>
          <p:cNvSpPr txBox="1"/>
          <p:nvPr/>
        </p:nvSpPr>
        <p:spPr>
          <a:xfrm>
            <a:off x="748322" y="1884031"/>
            <a:ext cx="62998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TxT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tile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53C71C-337F-9A41-8C04-869765F4C7AD}"/>
              </a:ext>
            </a:extLst>
          </p:cNvPr>
          <p:cNvSpPr txBox="1"/>
          <p:nvPr/>
        </p:nvSpPr>
        <p:spPr>
          <a:xfrm>
            <a:off x="6966795" y="2577466"/>
            <a:ext cx="67326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489FBA-4F2B-7D42-8C04-80BE03955808}"/>
              </a:ext>
            </a:extLst>
          </p:cNvPr>
          <p:cNvSpPr txBox="1"/>
          <p:nvPr/>
        </p:nvSpPr>
        <p:spPr>
          <a:xfrm>
            <a:off x="7583908" y="3747920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A278AD-1972-DA42-B45A-6F2C923C24CA}"/>
              </a:ext>
            </a:extLst>
          </p:cNvPr>
          <p:cNvSpPr txBox="1"/>
          <p:nvPr/>
        </p:nvSpPr>
        <p:spPr>
          <a:xfrm>
            <a:off x="7997012" y="3754678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2E8C5E-8AD3-4149-BCEC-9F8432C1FF52}"/>
              </a:ext>
            </a:extLst>
          </p:cNvPr>
          <p:cNvSpPr txBox="1"/>
          <p:nvPr/>
        </p:nvSpPr>
        <p:spPr>
          <a:xfrm>
            <a:off x="9386713" y="339707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DFE644-B4E7-184D-AF0D-808B81AF4A73}"/>
              </a:ext>
            </a:extLst>
          </p:cNvPr>
          <p:cNvSpPr txBox="1"/>
          <p:nvPr/>
        </p:nvSpPr>
        <p:spPr>
          <a:xfrm>
            <a:off x="3854064" y="3265211"/>
            <a:ext cx="397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A74C0E-B230-5049-BDDC-168813FD8FA8}"/>
              </a:ext>
            </a:extLst>
          </p:cNvPr>
          <p:cNvSpPr txBox="1"/>
          <p:nvPr/>
        </p:nvSpPr>
        <p:spPr>
          <a:xfrm>
            <a:off x="4702305" y="326521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22514A-9AF1-B748-AE64-7CF054C24068}"/>
              </a:ext>
            </a:extLst>
          </p:cNvPr>
          <p:cNvCxnSpPr>
            <a:cxnSpLocks/>
          </p:cNvCxnSpPr>
          <p:nvPr/>
        </p:nvCxnSpPr>
        <p:spPr>
          <a:xfrm flipH="1">
            <a:off x="7997012" y="3333979"/>
            <a:ext cx="8850" cy="1532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DA7BF67A-2EF4-E94D-8FB3-2D12E44771ED}"/>
              </a:ext>
            </a:extLst>
          </p:cNvPr>
          <p:cNvCxnSpPr>
            <a:cxnSpLocks/>
          </p:cNvCxnSpPr>
          <p:nvPr/>
        </p:nvCxnSpPr>
        <p:spPr>
          <a:xfrm>
            <a:off x="7999364" y="3352006"/>
            <a:ext cx="3119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B74F203-24B7-8446-B3CF-F8710EABE97E}"/>
              </a:ext>
            </a:extLst>
          </p:cNvPr>
          <p:cNvSpPr txBox="1"/>
          <p:nvPr/>
        </p:nvSpPr>
        <p:spPr>
          <a:xfrm>
            <a:off x="8297192" y="5004310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F277B6B-8D70-F94B-B527-613AD27A0BF4}"/>
              </a:ext>
            </a:extLst>
          </p:cNvPr>
          <p:cNvCxnSpPr>
            <a:cxnSpLocks/>
          </p:cNvCxnSpPr>
          <p:nvPr/>
        </p:nvCxnSpPr>
        <p:spPr>
          <a:xfrm>
            <a:off x="983820" y="6255791"/>
            <a:ext cx="10015278" cy="3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608C974-EB24-AF4D-9301-2702BB1322B6}"/>
              </a:ext>
            </a:extLst>
          </p:cNvPr>
          <p:cNvSpPr txBox="1"/>
          <p:nvPr/>
        </p:nvSpPr>
        <p:spPr>
          <a:xfrm>
            <a:off x="11063898" y="610067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FDF764-D450-D243-A1A3-760C92DC0165}"/>
              </a:ext>
            </a:extLst>
          </p:cNvPr>
          <p:cNvSpPr txBox="1"/>
          <p:nvPr/>
        </p:nvSpPr>
        <p:spPr>
          <a:xfrm>
            <a:off x="1157074" y="5771442"/>
            <a:ext cx="67326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FA2D82-BE14-6040-99E9-70F668C519B9}"/>
              </a:ext>
            </a:extLst>
          </p:cNvPr>
          <p:cNvSpPr txBox="1"/>
          <p:nvPr/>
        </p:nvSpPr>
        <p:spPr>
          <a:xfrm>
            <a:off x="1783510" y="57976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79CE0A7-1B36-3644-A6A0-0ED67A1480C2}"/>
              </a:ext>
            </a:extLst>
          </p:cNvPr>
          <p:cNvGrpSpPr/>
          <p:nvPr/>
        </p:nvGrpSpPr>
        <p:grpSpPr>
          <a:xfrm>
            <a:off x="1185351" y="6071394"/>
            <a:ext cx="1235442" cy="188068"/>
            <a:chOff x="3246246" y="6158036"/>
            <a:chExt cx="1235442" cy="18806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CF2DDA2-4A22-C64D-8CEC-1D847EF89273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2EE7E52-A218-1A46-9544-8CB155C96FE0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80092F6-F68F-1840-8C44-9D86983129FC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45C9A6C-56DC-DC46-818B-0A15D893DA34}"/>
              </a:ext>
            </a:extLst>
          </p:cNvPr>
          <p:cNvSpPr txBox="1"/>
          <p:nvPr/>
        </p:nvSpPr>
        <p:spPr>
          <a:xfrm>
            <a:off x="2133079" y="579393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8E53F98-E718-1449-9EE4-C2E2C0FC9E3A}"/>
              </a:ext>
            </a:extLst>
          </p:cNvPr>
          <p:cNvGrpSpPr/>
          <p:nvPr/>
        </p:nvGrpSpPr>
        <p:grpSpPr>
          <a:xfrm>
            <a:off x="2438366" y="6067723"/>
            <a:ext cx="1235442" cy="188068"/>
            <a:chOff x="3246246" y="6158036"/>
            <a:chExt cx="1235442" cy="18806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46D69D0-C3CB-5A48-BFE5-EA894FD77835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951ED23-BEB0-1C46-BE50-69CEFBE5F70D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DBEEBE3-961D-6340-ACFA-773657891341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F5FB5AE-BEBC-6149-8140-3EF343C85787}"/>
              </a:ext>
            </a:extLst>
          </p:cNvPr>
          <p:cNvSpPr txBox="1"/>
          <p:nvPr/>
        </p:nvSpPr>
        <p:spPr>
          <a:xfrm>
            <a:off x="1652865" y="557465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D40B9F-303A-F445-B9EF-135D6C9AA549}"/>
              </a:ext>
            </a:extLst>
          </p:cNvPr>
          <p:cNvSpPr txBox="1"/>
          <p:nvPr/>
        </p:nvSpPr>
        <p:spPr>
          <a:xfrm>
            <a:off x="2892504" y="558199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1532810-4A33-D44B-AFBF-17654E295E18}"/>
              </a:ext>
            </a:extLst>
          </p:cNvPr>
          <p:cNvGrpSpPr/>
          <p:nvPr/>
        </p:nvGrpSpPr>
        <p:grpSpPr>
          <a:xfrm>
            <a:off x="4550785" y="6064053"/>
            <a:ext cx="1235442" cy="188068"/>
            <a:chOff x="3246246" y="6158036"/>
            <a:chExt cx="1235442" cy="18806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38EF3-E3BA-6549-B11D-71E1C02445D8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9003353-B460-4846-8DED-EFC0C8089244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3048A8F-9426-F945-9741-716DDA02F19A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13A8F930-B3A6-D047-A767-3B38C1A73AC0}"/>
              </a:ext>
            </a:extLst>
          </p:cNvPr>
          <p:cNvSpPr txBox="1"/>
          <p:nvPr/>
        </p:nvSpPr>
        <p:spPr>
          <a:xfrm>
            <a:off x="4861024" y="557907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endParaRPr kumimoji="1" lang="ko-KR" alt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35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9AFB6-4C1E-2145-84B3-FCAC7BAF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Zero-Skipping MV Accelerator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09B3A0-5D2D-2447-9FE1-1CEAA41FCBD1}"/>
              </a:ext>
            </a:extLst>
          </p:cNvPr>
          <p:cNvSpPr/>
          <p:nvPr/>
        </p:nvSpPr>
        <p:spPr>
          <a:xfrm>
            <a:off x="781914" y="2269022"/>
            <a:ext cx="3013576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80264-06F5-604C-858C-AEBA7856093D}"/>
              </a:ext>
            </a:extLst>
          </p:cNvPr>
          <p:cNvSpPr/>
          <p:nvPr/>
        </p:nvSpPr>
        <p:spPr>
          <a:xfrm>
            <a:off x="6250861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993E97-F4C6-854E-8B17-C105320BC810}"/>
              </a:ext>
            </a:extLst>
          </p:cNvPr>
          <p:cNvSpPr/>
          <p:nvPr/>
        </p:nvSpPr>
        <p:spPr>
          <a:xfrm>
            <a:off x="4326301" y="226902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DF054-AE29-3A4F-8340-D6B0461616AB}"/>
              </a:ext>
            </a:extLst>
          </p:cNvPr>
          <p:cNvSpPr/>
          <p:nvPr/>
        </p:nvSpPr>
        <p:spPr>
          <a:xfrm>
            <a:off x="8319780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EFF8B0-3954-7B45-A562-A4F165D8598C}"/>
              </a:ext>
            </a:extLst>
          </p:cNvPr>
          <p:cNvSpPr/>
          <p:nvPr/>
        </p:nvSpPr>
        <p:spPr>
          <a:xfrm>
            <a:off x="8319780" y="4171191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BFDC1E-033B-2144-A966-7CADE77249FE}"/>
              </a:ext>
            </a:extLst>
          </p:cNvPr>
          <p:cNvSpPr/>
          <p:nvPr/>
        </p:nvSpPr>
        <p:spPr>
          <a:xfrm>
            <a:off x="8618067" y="4171190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5763F-E396-E54E-9208-A29A9F6EF492}"/>
              </a:ext>
            </a:extLst>
          </p:cNvPr>
          <p:cNvSpPr/>
          <p:nvPr/>
        </p:nvSpPr>
        <p:spPr>
          <a:xfrm>
            <a:off x="8319780" y="4694320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30534D-47FA-4848-A3B1-C2E8618B095C}"/>
              </a:ext>
            </a:extLst>
          </p:cNvPr>
          <p:cNvSpPr/>
          <p:nvPr/>
        </p:nvSpPr>
        <p:spPr>
          <a:xfrm>
            <a:off x="8618067" y="469431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1AA178-ADA5-3C48-ACCC-78AEB7EAA209}"/>
              </a:ext>
            </a:extLst>
          </p:cNvPr>
          <p:cNvSpPr/>
          <p:nvPr/>
        </p:nvSpPr>
        <p:spPr>
          <a:xfrm>
            <a:off x="9857071" y="4171190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01216C-AE43-B449-B649-73FD21022084}"/>
              </a:ext>
            </a:extLst>
          </p:cNvPr>
          <p:cNvSpPr/>
          <p:nvPr/>
        </p:nvSpPr>
        <p:spPr>
          <a:xfrm>
            <a:off x="9857071" y="4694317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6C90EF-5695-1240-AC2A-942B9AB0C550}"/>
              </a:ext>
            </a:extLst>
          </p:cNvPr>
          <p:cNvSpPr/>
          <p:nvPr/>
        </p:nvSpPr>
        <p:spPr>
          <a:xfrm>
            <a:off x="10644711" y="417118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D6FB8-E66E-3341-8EE2-88BD053583C5}"/>
              </a:ext>
            </a:extLst>
          </p:cNvPr>
          <p:cNvSpPr/>
          <p:nvPr/>
        </p:nvSpPr>
        <p:spPr>
          <a:xfrm>
            <a:off x="10644711" y="46943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66F1BA-D3F1-6449-A2B8-550CE635CBFE}"/>
              </a:ext>
            </a:extLst>
          </p:cNvPr>
          <p:cNvCxnSpPr>
            <a:cxnSpLocks/>
          </p:cNvCxnSpPr>
          <p:nvPr/>
        </p:nvCxnSpPr>
        <p:spPr>
          <a:xfrm>
            <a:off x="8916356" y="439649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30193F-E4EB-D246-8370-8E062AC2C22C}"/>
              </a:ext>
            </a:extLst>
          </p:cNvPr>
          <p:cNvCxnSpPr>
            <a:cxnSpLocks/>
          </p:cNvCxnSpPr>
          <p:nvPr/>
        </p:nvCxnSpPr>
        <p:spPr>
          <a:xfrm>
            <a:off x="8916356" y="490344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B9B0296-5255-AE40-A891-6C9E3E712615}"/>
              </a:ext>
            </a:extLst>
          </p:cNvPr>
          <p:cNvCxnSpPr>
            <a:cxnSpLocks/>
          </p:cNvCxnSpPr>
          <p:nvPr/>
        </p:nvCxnSpPr>
        <p:spPr>
          <a:xfrm>
            <a:off x="8916356" y="2874385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68D53D9-EA2B-9C49-90DD-254333C82290}"/>
              </a:ext>
            </a:extLst>
          </p:cNvPr>
          <p:cNvCxnSpPr>
            <a:cxnSpLocks/>
          </p:cNvCxnSpPr>
          <p:nvPr/>
        </p:nvCxnSpPr>
        <p:spPr>
          <a:xfrm>
            <a:off x="9386713" y="2874385"/>
            <a:ext cx="0" cy="19073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4E1666-40D5-7C4F-8DF9-6E81137360DD}"/>
              </a:ext>
            </a:extLst>
          </p:cNvPr>
          <p:cNvCxnSpPr>
            <a:cxnSpLocks/>
          </p:cNvCxnSpPr>
          <p:nvPr/>
        </p:nvCxnSpPr>
        <p:spPr>
          <a:xfrm>
            <a:off x="9360217" y="427093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E4DB072-87AB-C74F-93ED-EFEEBEC57725}"/>
              </a:ext>
            </a:extLst>
          </p:cNvPr>
          <p:cNvCxnSpPr>
            <a:cxnSpLocks/>
          </p:cNvCxnSpPr>
          <p:nvPr/>
        </p:nvCxnSpPr>
        <p:spPr>
          <a:xfrm>
            <a:off x="9360215" y="478176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7557E0-E6E6-674C-9E7A-359DC842A780}"/>
              </a:ext>
            </a:extLst>
          </p:cNvPr>
          <p:cNvCxnSpPr>
            <a:cxnSpLocks/>
          </p:cNvCxnSpPr>
          <p:nvPr/>
        </p:nvCxnSpPr>
        <p:spPr>
          <a:xfrm>
            <a:off x="10146313" y="433252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6BB12C-229A-644A-9422-3001F08E833E}"/>
              </a:ext>
            </a:extLst>
          </p:cNvPr>
          <p:cNvCxnSpPr>
            <a:cxnSpLocks/>
          </p:cNvCxnSpPr>
          <p:nvPr/>
        </p:nvCxnSpPr>
        <p:spPr>
          <a:xfrm>
            <a:off x="10146313" y="4855655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419BCCB-503B-F945-9E00-4F71E647E1DD}"/>
              </a:ext>
            </a:extLst>
          </p:cNvPr>
          <p:cNvCxnSpPr>
            <a:cxnSpLocks/>
          </p:cNvCxnSpPr>
          <p:nvPr/>
        </p:nvCxnSpPr>
        <p:spPr>
          <a:xfrm>
            <a:off x="8916356" y="2613804"/>
            <a:ext cx="2519929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0D0B0AD-CF14-1943-92B5-C056F5F70385}"/>
              </a:ext>
            </a:extLst>
          </p:cNvPr>
          <p:cNvCxnSpPr>
            <a:cxnSpLocks/>
          </p:cNvCxnSpPr>
          <p:nvPr/>
        </p:nvCxnSpPr>
        <p:spPr>
          <a:xfrm>
            <a:off x="11436284" y="2613804"/>
            <a:ext cx="3570" cy="2241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76DFB0-2B31-3948-A91E-DEB6E22F9208}"/>
              </a:ext>
            </a:extLst>
          </p:cNvPr>
          <p:cNvCxnSpPr>
            <a:cxnSpLocks/>
          </p:cNvCxnSpPr>
          <p:nvPr/>
        </p:nvCxnSpPr>
        <p:spPr>
          <a:xfrm>
            <a:off x="10943000" y="433337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9323EE-AB4F-1D48-83AF-D177D75D8A26}"/>
              </a:ext>
            </a:extLst>
          </p:cNvPr>
          <p:cNvCxnSpPr>
            <a:cxnSpLocks/>
          </p:cNvCxnSpPr>
          <p:nvPr/>
        </p:nvCxnSpPr>
        <p:spPr>
          <a:xfrm>
            <a:off x="10943000" y="485650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D06010B1-60C8-D146-B77F-897DD575EAB8}"/>
              </a:ext>
            </a:extLst>
          </p:cNvPr>
          <p:cNvCxnSpPr>
            <a:cxnSpLocks/>
          </p:cNvCxnSpPr>
          <p:nvPr/>
        </p:nvCxnSpPr>
        <p:spPr>
          <a:xfrm>
            <a:off x="7864954" y="3152337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C4FCF7A-C21B-2948-9C5F-B850F34E9BCB}"/>
              </a:ext>
            </a:extLst>
          </p:cNvPr>
          <p:cNvCxnSpPr>
            <a:cxnSpLocks/>
          </p:cNvCxnSpPr>
          <p:nvPr/>
        </p:nvCxnSpPr>
        <p:spPr>
          <a:xfrm flipH="1">
            <a:off x="7862158" y="3145530"/>
            <a:ext cx="4081" cy="1199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D7553D-319B-E749-8F8C-1F04AE59E42B}"/>
              </a:ext>
            </a:extLst>
          </p:cNvPr>
          <p:cNvCxnSpPr>
            <a:cxnSpLocks/>
          </p:cNvCxnSpPr>
          <p:nvPr/>
        </p:nvCxnSpPr>
        <p:spPr>
          <a:xfrm>
            <a:off x="7838458" y="4348711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3B1C73B-F570-F649-86EA-92BE42B7EA81}"/>
              </a:ext>
            </a:extLst>
          </p:cNvPr>
          <p:cNvCxnSpPr>
            <a:cxnSpLocks/>
          </p:cNvCxnSpPr>
          <p:nvPr/>
        </p:nvCxnSpPr>
        <p:spPr>
          <a:xfrm>
            <a:off x="7997012" y="4855655"/>
            <a:ext cx="338300" cy="3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3A99A1-A1F8-FE4C-A32B-08CADF26726E}"/>
              </a:ext>
            </a:extLst>
          </p:cNvPr>
          <p:cNvSpPr/>
          <p:nvPr/>
        </p:nvSpPr>
        <p:spPr>
          <a:xfrm>
            <a:off x="781914" y="2269024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C386EC-7767-5741-B1B6-E844BDA45D6F}"/>
              </a:ext>
            </a:extLst>
          </p:cNvPr>
          <p:cNvSpPr/>
          <p:nvPr/>
        </p:nvSpPr>
        <p:spPr>
          <a:xfrm>
            <a:off x="1080202" y="2269022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EB66F-488E-544E-8038-5719C0D44A35}"/>
              </a:ext>
            </a:extLst>
          </p:cNvPr>
          <p:cNvSpPr txBox="1"/>
          <p:nvPr/>
        </p:nvSpPr>
        <p:spPr>
          <a:xfrm>
            <a:off x="680936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C46C2-BE95-EC47-8213-82D7F89DEF91}"/>
              </a:ext>
            </a:extLst>
          </p:cNvPr>
          <p:cNvSpPr txBox="1"/>
          <p:nvPr/>
        </p:nvSpPr>
        <p:spPr>
          <a:xfrm>
            <a:off x="983820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E60477-A04E-084D-925C-F9482D5E33CB}"/>
              </a:ext>
            </a:extLst>
          </p:cNvPr>
          <p:cNvSpPr txBox="1"/>
          <p:nvPr/>
        </p:nvSpPr>
        <p:spPr>
          <a:xfrm>
            <a:off x="681294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422E1-F979-4D42-8A2B-67DC46060FCB}"/>
              </a:ext>
            </a:extLst>
          </p:cNvPr>
          <p:cNvSpPr txBox="1"/>
          <p:nvPr/>
        </p:nvSpPr>
        <p:spPr>
          <a:xfrm>
            <a:off x="984179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4FA53A-8027-FC47-A579-134E229C7BC7}"/>
              </a:ext>
            </a:extLst>
          </p:cNvPr>
          <p:cNvSpPr/>
          <p:nvPr/>
        </p:nvSpPr>
        <p:spPr>
          <a:xfrm>
            <a:off x="779923" y="2592819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9CBA8D6-42FF-6C4A-BF53-2DCE3B11BE7F}"/>
              </a:ext>
            </a:extLst>
          </p:cNvPr>
          <p:cNvSpPr/>
          <p:nvPr/>
        </p:nvSpPr>
        <p:spPr>
          <a:xfrm>
            <a:off x="1078210" y="25928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73CC4D-BA46-6C45-919E-369C48C92D1D}"/>
              </a:ext>
            </a:extLst>
          </p:cNvPr>
          <p:cNvSpPr txBox="1"/>
          <p:nvPr/>
        </p:nvSpPr>
        <p:spPr>
          <a:xfrm>
            <a:off x="8223482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94161A-3964-D141-ABED-7B69A4A87318}"/>
              </a:ext>
            </a:extLst>
          </p:cNvPr>
          <p:cNvSpPr txBox="1"/>
          <p:nvPr/>
        </p:nvSpPr>
        <p:spPr>
          <a:xfrm>
            <a:off x="8526366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4AD5FC-2102-FE45-83A5-99453831621D}"/>
              </a:ext>
            </a:extLst>
          </p:cNvPr>
          <p:cNvSpPr txBox="1"/>
          <p:nvPr/>
        </p:nvSpPr>
        <p:spPr>
          <a:xfrm>
            <a:off x="8218010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C8E174-1E73-9849-936F-0EC04665E6D0}"/>
              </a:ext>
            </a:extLst>
          </p:cNvPr>
          <p:cNvSpPr txBox="1"/>
          <p:nvPr/>
        </p:nvSpPr>
        <p:spPr>
          <a:xfrm>
            <a:off x="8520894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29BDA-72EB-7245-B03E-0AAE267DCEC6}"/>
              </a:ext>
            </a:extLst>
          </p:cNvPr>
          <p:cNvSpPr txBox="1"/>
          <p:nvPr/>
        </p:nvSpPr>
        <p:spPr>
          <a:xfrm>
            <a:off x="8217652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735E39-237C-604A-8E69-82215B43C88C}"/>
              </a:ext>
            </a:extLst>
          </p:cNvPr>
          <p:cNvSpPr txBox="1"/>
          <p:nvPr/>
        </p:nvSpPr>
        <p:spPr>
          <a:xfrm>
            <a:off x="8520536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7BF143-8EC9-3048-AA16-960B7FEB2873}"/>
              </a:ext>
            </a:extLst>
          </p:cNvPr>
          <p:cNvSpPr txBox="1"/>
          <p:nvPr/>
        </p:nvSpPr>
        <p:spPr>
          <a:xfrm>
            <a:off x="8218010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886B21-2696-A64D-9956-D6F264DE2214}"/>
              </a:ext>
            </a:extLst>
          </p:cNvPr>
          <p:cNvSpPr txBox="1"/>
          <p:nvPr/>
        </p:nvSpPr>
        <p:spPr>
          <a:xfrm>
            <a:off x="8520894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82AA35E-CD22-F043-876F-CB720BCB2513}"/>
              </a:ext>
            </a:extLst>
          </p:cNvPr>
          <p:cNvSpPr/>
          <p:nvPr/>
        </p:nvSpPr>
        <p:spPr>
          <a:xfrm>
            <a:off x="4327606" y="226901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F009EE-166B-F94F-8D18-604778DE69B4}"/>
              </a:ext>
            </a:extLst>
          </p:cNvPr>
          <p:cNvSpPr txBox="1"/>
          <p:nvPr/>
        </p:nvSpPr>
        <p:spPr>
          <a:xfrm>
            <a:off x="4275856" y="22447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B6C561-0D4C-024D-930F-75649180F66E}"/>
              </a:ext>
            </a:extLst>
          </p:cNvPr>
          <p:cNvSpPr txBox="1"/>
          <p:nvPr/>
        </p:nvSpPr>
        <p:spPr>
          <a:xfrm>
            <a:off x="4276214" y="256745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995115-A213-8849-9E3E-176E1B125982}"/>
              </a:ext>
            </a:extLst>
          </p:cNvPr>
          <p:cNvSpPr/>
          <p:nvPr/>
        </p:nvSpPr>
        <p:spPr>
          <a:xfrm>
            <a:off x="4325615" y="259281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28706B-5D2D-F246-B426-376EBB4D07A7}"/>
              </a:ext>
            </a:extLst>
          </p:cNvPr>
          <p:cNvSpPr txBox="1"/>
          <p:nvPr/>
        </p:nvSpPr>
        <p:spPr>
          <a:xfrm>
            <a:off x="9691499" y="3830773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2950B4-8EC8-2449-8D43-998204B72F42}"/>
              </a:ext>
            </a:extLst>
          </p:cNvPr>
          <p:cNvSpPr txBox="1"/>
          <p:nvPr/>
        </p:nvSpPr>
        <p:spPr>
          <a:xfrm>
            <a:off x="9691499" y="4982275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C31732-50D1-7345-A403-C91EE9754BE9}"/>
              </a:ext>
            </a:extLst>
          </p:cNvPr>
          <p:cNvSpPr txBox="1"/>
          <p:nvPr/>
        </p:nvSpPr>
        <p:spPr>
          <a:xfrm>
            <a:off x="8285041" y="2691716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1A399B-A879-074E-B128-C08438744B2C}"/>
              </a:ext>
            </a:extLst>
          </p:cNvPr>
          <p:cNvSpPr txBox="1"/>
          <p:nvPr/>
        </p:nvSpPr>
        <p:spPr>
          <a:xfrm>
            <a:off x="8572082" y="270113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0788CF-3977-EE4D-B33D-33A8177DBDF8}"/>
              </a:ext>
            </a:extLst>
          </p:cNvPr>
          <p:cNvSpPr txBox="1"/>
          <p:nvPr/>
        </p:nvSpPr>
        <p:spPr>
          <a:xfrm>
            <a:off x="8300883" y="2432449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68BB74-6024-B34A-B2A9-6D628CCE52B1}"/>
              </a:ext>
            </a:extLst>
          </p:cNvPr>
          <p:cNvSpPr txBox="1"/>
          <p:nvPr/>
        </p:nvSpPr>
        <p:spPr>
          <a:xfrm>
            <a:off x="8587925" y="2441866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AEAC1B-D45B-5D47-A01D-7F00D701A414}"/>
              </a:ext>
            </a:extLst>
          </p:cNvPr>
          <p:cNvSpPr txBox="1"/>
          <p:nvPr/>
        </p:nvSpPr>
        <p:spPr>
          <a:xfrm>
            <a:off x="10598343" y="4145823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4F86A5-9A7A-EF4B-A529-9383C4D8AF51}"/>
              </a:ext>
            </a:extLst>
          </p:cNvPr>
          <p:cNvSpPr txBox="1"/>
          <p:nvPr/>
        </p:nvSpPr>
        <p:spPr>
          <a:xfrm>
            <a:off x="10598343" y="4668951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43AAA-F6A9-FB40-B811-2D5B005A15F8}"/>
              </a:ext>
            </a:extLst>
          </p:cNvPr>
          <p:cNvSpPr txBox="1"/>
          <p:nvPr/>
        </p:nvSpPr>
        <p:spPr>
          <a:xfrm>
            <a:off x="6311760" y="2755127"/>
            <a:ext cx="445957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7FA3FFF-F658-0B4C-AE6C-409BAE45AE4B}"/>
              </a:ext>
            </a:extLst>
          </p:cNvPr>
          <p:cNvCxnSpPr>
            <a:cxnSpLocks/>
          </p:cNvCxnSpPr>
          <p:nvPr/>
        </p:nvCxnSpPr>
        <p:spPr>
          <a:xfrm>
            <a:off x="6866413" y="2865737"/>
            <a:ext cx="145336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07098AF-8032-4043-B9F5-B64DD52E35BD}"/>
              </a:ext>
            </a:extLst>
          </p:cNvPr>
          <p:cNvSpPr txBox="1"/>
          <p:nvPr/>
        </p:nvSpPr>
        <p:spPr>
          <a:xfrm>
            <a:off x="8022440" y="2098788"/>
            <a:ext cx="123700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Memory (BRAM)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8FA3CC1-C0F7-3345-B7A3-CD79C998DE60}"/>
              </a:ext>
            </a:extLst>
          </p:cNvPr>
          <p:cNvSpPr/>
          <p:nvPr/>
        </p:nvSpPr>
        <p:spPr>
          <a:xfrm>
            <a:off x="7598707" y="2105593"/>
            <a:ext cx="4035574" cy="321629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3056F3-26C9-6240-AB36-880E68AB5F33}"/>
              </a:ext>
            </a:extLst>
          </p:cNvPr>
          <p:cNvSpPr txBox="1"/>
          <p:nvPr/>
        </p:nvSpPr>
        <p:spPr>
          <a:xfrm>
            <a:off x="9037089" y="1757793"/>
            <a:ext cx="113883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MV accelerator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3F990A-F523-C543-ABE3-BD8EA8671B0A}"/>
              </a:ext>
            </a:extLst>
          </p:cNvPr>
          <p:cNvSpPr/>
          <p:nvPr/>
        </p:nvSpPr>
        <p:spPr>
          <a:xfrm>
            <a:off x="5202560" y="227269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BBEFFAC-87F1-8C4B-8158-42B74BA23B7C}"/>
              </a:ext>
            </a:extLst>
          </p:cNvPr>
          <p:cNvSpPr/>
          <p:nvPr/>
        </p:nvSpPr>
        <p:spPr>
          <a:xfrm>
            <a:off x="5203866" y="227268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C4E3DB-61A9-2C40-A5A4-11B2D9FFABF5}"/>
              </a:ext>
            </a:extLst>
          </p:cNvPr>
          <p:cNvSpPr txBox="1"/>
          <p:nvPr/>
        </p:nvSpPr>
        <p:spPr>
          <a:xfrm>
            <a:off x="5152115" y="2248403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BD860A-4BA5-2F4C-9419-14A5EE017E50}"/>
              </a:ext>
            </a:extLst>
          </p:cNvPr>
          <p:cNvSpPr txBox="1"/>
          <p:nvPr/>
        </p:nvSpPr>
        <p:spPr>
          <a:xfrm>
            <a:off x="5152474" y="2571122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7767A6-93DD-3042-B16E-C8C43D9396A2}"/>
              </a:ext>
            </a:extLst>
          </p:cNvPr>
          <p:cNvSpPr/>
          <p:nvPr/>
        </p:nvSpPr>
        <p:spPr>
          <a:xfrm>
            <a:off x="5201874" y="259648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7848AF-AB30-7949-B88B-5BB29AE8A6B6}"/>
              </a:ext>
            </a:extLst>
          </p:cNvPr>
          <p:cNvSpPr/>
          <p:nvPr/>
        </p:nvSpPr>
        <p:spPr>
          <a:xfrm>
            <a:off x="1379567" y="2276036"/>
            <a:ext cx="596573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9DA3A3A-3763-B74B-B882-FB569B49546D}"/>
              </a:ext>
            </a:extLst>
          </p:cNvPr>
          <p:cNvSpPr/>
          <p:nvPr/>
        </p:nvSpPr>
        <p:spPr>
          <a:xfrm>
            <a:off x="4322386" y="2916812"/>
            <a:ext cx="295142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5E6DBF-B455-1E4C-8F79-6C407CFA7988}"/>
              </a:ext>
            </a:extLst>
          </p:cNvPr>
          <p:cNvSpPr txBox="1"/>
          <p:nvPr/>
        </p:nvSpPr>
        <p:spPr>
          <a:xfrm>
            <a:off x="1677853" y="1726511"/>
            <a:ext cx="125406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Matrix M (N x N)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B7EC2C-0767-B944-A766-C822618E17B2}"/>
              </a:ext>
            </a:extLst>
          </p:cNvPr>
          <p:cNvSpPr txBox="1"/>
          <p:nvPr/>
        </p:nvSpPr>
        <p:spPr>
          <a:xfrm>
            <a:off x="3895068" y="1726542"/>
            <a:ext cx="109228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Input vector V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A840B4-9844-6440-8067-53DECDB71C9E}"/>
              </a:ext>
            </a:extLst>
          </p:cNvPr>
          <p:cNvSpPr txBox="1"/>
          <p:nvPr/>
        </p:nvSpPr>
        <p:spPr>
          <a:xfrm>
            <a:off x="4971125" y="1725462"/>
            <a:ext cx="70339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Result R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D44EDA-E212-0A43-B522-D8C3E05F3493}"/>
              </a:ext>
            </a:extLst>
          </p:cNvPr>
          <p:cNvSpPr txBox="1"/>
          <p:nvPr/>
        </p:nvSpPr>
        <p:spPr>
          <a:xfrm>
            <a:off x="8273098" y="3843215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41533-7747-874D-A476-94DC6EA4EE30}"/>
              </a:ext>
            </a:extLst>
          </p:cNvPr>
          <p:cNvSpPr txBox="1"/>
          <p:nvPr/>
        </p:nvSpPr>
        <p:spPr>
          <a:xfrm>
            <a:off x="10419436" y="3822082"/>
            <a:ext cx="688329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Register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E99BBB-60DE-3944-B051-056B4F3B21B8}"/>
              </a:ext>
            </a:extLst>
          </p:cNvPr>
          <p:cNvSpPr txBox="1"/>
          <p:nvPr/>
        </p:nvSpPr>
        <p:spPr>
          <a:xfrm>
            <a:off x="3962575" y="6438793"/>
            <a:ext cx="3524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Total execution cycles of MV = ((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)*(</a:t>
            </a:r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T’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))*(N/T)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7575A6-81B8-CD43-8200-0D6F00290490}"/>
              </a:ext>
            </a:extLst>
          </p:cNvPr>
          <p:cNvSpPr txBox="1"/>
          <p:nvPr/>
        </p:nvSpPr>
        <p:spPr>
          <a:xfrm>
            <a:off x="748322" y="1884031"/>
            <a:ext cx="62998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TxT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tile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53C71C-337F-9A41-8C04-869765F4C7AD}"/>
              </a:ext>
            </a:extLst>
          </p:cNvPr>
          <p:cNvSpPr txBox="1"/>
          <p:nvPr/>
        </p:nvSpPr>
        <p:spPr>
          <a:xfrm>
            <a:off x="6966795" y="2577466"/>
            <a:ext cx="67326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489FBA-4F2B-7D42-8C04-80BE03955808}"/>
              </a:ext>
            </a:extLst>
          </p:cNvPr>
          <p:cNvSpPr txBox="1"/>
          <p:nvPr/>
        </p:nvSpPr>
        <p:spPr>
          <a:xfrm>
            <a:off x="7583908" y="3747920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A278AD-1972-DA42-B45A-6F2C923C24CA}"/>
              </a:ext>
            </a:extLst>
          </p:cNvPr>
          <p:cNvSpPr txBox="1"/>
          <p:nvPr/>
        </p:nvSpPr>
        <p:spPr>
          <a:xfrm>
            <a:off x="7997012" y="3754678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2E8C5E-8AD3-4149-BCEC-9F8432C1FF52}"/>
              </a:ext>
            </a:extLst>
          </p:cNvPr>
          <p:cNvSpPr txBox="1"/>
          <p:nvPr/>
        </p:nvSpPr>
        <p:spPr>
          <a:xfrm>
            <a:off x="9386713" y="3397078"/>
            <a:ext cx="332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DFE644-B4E7-184D-AF0D-808B81AF4A73}"/>
              </a:ext>
            </a:extLst>
          </p:cNvPr>
          <p:cNvSpPr txBox="1"/>
          <p:nvPr/>
        </p:nvSpPr>
        <p:spPr>
          <a:xfrm>
            <a:off x="3854064" y="3265211"/>
            <a:ext cx="397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A74C0E-B230-5049-BDDC-168813FD8FA8}"/>
              </a:ext>
            </a:extLst>
          </p:cNvPr>
          <p:cNvSpPr txBox="1"/>
          <p:nvPr/>
        </p:nvSpPr>
        <p:spPr>
          <a:xfrm>
            <a:off x="4702305" y="326521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22514A-9AF1-B748-AE64-7CF054C24068}"/>
              </a:ext>
            </a:extLst>
          </p:cNvPr>
          <p:cNvCxnSpPr>
            <a:cxnSpLocks/>
          </p:cNvCxnSpPr>
          <p:nvPr/>
        </p:nvCxnSpPr>
        <p:spPr>
          <a:xfrm flipH="1">
            <a:off x="7997012" y="3333979"/>
            <a:ext cx="8850" cy="1532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DA7BF67A-2EF4-E94D-8FB3-2D12E44771ED}"/>
              </a:ext>
            </a:extLst>
          </p:cNvPr>
          <p:cNvCxnSpPr>
            <a:cxnSpLocks/>
          </p:cNvCxnSpPr>
          <p:nvPr/>
        </p:nvCxnSpPr>
        <p:spPr>
          <a:xfrm>
            <a:off x="7999364" y="3352006"/>
            <a:ext cx="3119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B74F203-24B7-8446-B3CF-F8710EABE97E}"/>
              </a:ext>
            </a:extLst>
          </p:cNvPr>
          <p:cNvSpPr txBox="1"/>
          <p:nvPr/>
        </p:nvSpPr>
        <p:spPr>
          <a:xfrm>
            <a:off x="8297192" y="5004310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F277B6B-8D70-F94B-B527-613AD27A0BF4}"/>
              </a:ext>
            </a:extLst>
          </p:cNvPr>
          <p:cNvCxnSpPr>
            <a:cxnSpLocks/>
          </p:cNvCxnSpPr>
          <p:nvPr/>
        </p:nvCxnSpPr>
        <p:spPr>
          <a:xfrm>
            <a:off x="983820" y="6255791"/>
            <a:ext cx="10015278" cy="3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608C974-EB24-AF4D-9301-2702BB1322B6}"/>
              </a:ext>
            </a:extLst>
          </p:cNvPr>
          <p:cNvSpPr txBox="1"/>
          <p:nvPr/>
        </p:nvSpPr>
        <p:spPr>
          <a:xfrm>
            <a:off x="11063898" y="610067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FDF764-D450-D243-A1A3-760C92DC0165}"/>
              </a:ext>
            </a:extLst>
          </p:cNvPr>
          <p:cNvSpPr txBox="1"/>
          <p:nvPr/>
        </p:nvSpPr>
        <p:spPr>
          <a:xfrm>
            <a:off x="1157074" y="5771442"/>
            <a:ext cx="67326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FA2D82-BE14-6040-99E9-70F668C519B9}"/>
              </a:ext>
            </a:extLst>
          </p:cNvPr>
          <p:cNvSpPr txBox="1"/>
          <p:nvPr/>
        </p:nvSpPr>
        <p:spPr>
          <a:xfrm>
            <a:off x="1783510" y="57976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79CE0A7-1B36-3644-A6A0-0ED67A1480C2}"/>
              </a:ext>
            </a:extLst>
          </p:cNvPr>
          <p:cNvGrpSpPr/>
          <p:nvPr/>
        </p:nvGrpSpPr>
        <p:grpSpPr>
          <a:xfrm>
            <a:off x="1185351" y="6071394"/>
            <a:ext cx="1016518" cy="188068"/>
            <a:chOff x="3246246" y="6158036"/>
            <a:chExt cx="1016518" cy="18806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CF2DDA2-4A22-C64D-8CEC-1D847EF89273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2EE7E52-A218-1A46-9544-8CB155C96FE0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80092F6-F68F-1840-8C44-9D86983129FC}"/>
                </a:ext>
              </a:extLst>
            </p:cNvPr>
            <p:cNvSpPr/>
            <p:nvPr/>
          </p:nvSpPr>
          <p:spPr>
            <a:xfrm>
              <a:off x="4139517" y="6158036"/>
              <a:ext cx="123247" cy="16971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45C9A6C-56DC-DC46-818B-0A15D893DA34}"/>
              </a:ext>
            </a:extLst>
          </p:cNvPr>
          <p:cNvSpPr txBox="1"/>
          <p:nvPr/>
        </p:nvSpPr>
        <p:spPr>
          <a:xfrm>
            <a:off x="2028904" y="579393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8E53F98-E718-1449-9EE4-C2E2C0FC9E3A}"/>
              </a:ext>
            </a:extLst>
          </p:cNvPr>
          <p:cNvGrpSpPr/>
          <p:nvPr/>
        </p:nvGrpSpPr>
        <p:grpSpPr>
          <a:xfrm>
            <a:off x="2438366" y="6067723"/>
            <a:ext cx="1051304" cy="188068"/>
            <a:chOff x="3246246" y="6158036"/>
            <a:chExt cx="1051304" cy="18806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46D69D0-C3CB-5A48-BFE5-EA894FD77835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951ED23-BEB0-1C46-BE50-69CEFBE5F70D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DBEEBE3-961D-6340-ACFA-773657891341}"/>
                </a:ext>
              </a:extLst>
            </p:cNvPr>
            <p:cNvSpPr/>
            <p:nvPr/>
          </p:nvSpPr>
          <p:spPr>
            <a:xfrm>
              <a:off x="4139517" y="6158036"/>
              <a:ext cx="158033" cy="18072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F5FB5AE-BEBC-6149-8140-3EF343C85787}"/>
              </a:ext>
            </a:extLst>
          </p:cNvPr>
          <p:cNvSpPr txBox="1"/>
          <p:nvPr/>
        </p:nvSpPr>
        <p:spPr>
          <a:xfrm>
            <a:off x="1652865" y="557465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D40B9F-303A-F445-B9EF-135D6C9AA549}"/>
              </a:ext>
            </a:extLst>
          </p:cNvPr>
          <p:cNvSpPr txBox="1"/>
          <p:nvPr/>
        </p:nvSpPr>
        <p:spPr>
          <a:xfrm>
            <a:off x="2892504" y="558199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1532810-4A33-D44B-AFBF-17654E295E18}"/>
              </a:ext>
            </a:extLst>
          </p:cNvPr>
          <p:cNvGrpSpPr/>
          <p:nvPr/>
        </p:nvGrpSpPr>
        <p:grpSpPr>
          <a:xfrm>
            <a:off x="4550785" y="6064053"/>
            <a:ext cx="987028" cy="188068"/>
            <a:chOff x="3246246" y="6158036"/>
            <a:chExt cx="987028" cy="18806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38EF3-E3BA-6549-B11D-71E1C02445D8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9003353-B460-4846-8DED-EFC0C8089244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3048A8F-9426-F945-9741-716DDA02F19A}"/>
                </a:ext>
              </a:extLst>
            </p:cNvPr>
            <p:cNvSpPr/>
            <p:nvPr/>
          </p:nvSpPr>
          <p:spPr>
            <a:xfrm>
              <a:off x="4139518" y="6158036"/>
              <a:ext cx="93756" cy="188068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13A8F930-B3A6-D047-A767-3B38C1A73AC0}"/>
              </a:ext>
            </a:extLst>
          </p:cNvPr>
          <p:cNvSpPr txBox="1"/>
          <p:nvPr/>
        </p:nvSpPr>
        <p:spPr>
          <a:xfrm>
            <a:off x="4861024" y="557907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endParaRPr kumimoji="1" lang="ko-KR" alt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442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17638"/>
            <a:ext cx="11582400" cy="5303837"/>
          </a:xfrm>
        </p:spPr>
        <p:txBody>
          <a:bodyPr>
            <a:normAutofit/>
          </a:bodyPr>
          <a:lstStyle/>
          <a:p>
            <a:r>
              <a:rPr lang="en-US" altLang="ko-KR" dirty="0"/>
              <a:t>Lecture: Zero-skipping computation on neural networks</a:t>
            </a:r>
          </a:p>
          <a:p>
            <a:pPr lvl="1"/>
            <a:r>
              <a:rPr lang="en-US" altLang="ko-KR" dirty="0"/>
              <a:t>Weight pruning</a:t>
            </a:r>
          </a:p>
          <a:p>
            <a:pPr lvl="1"/>
            <a:r>
              <a:rPr lang="en-US" altLang="ko-KR" dirty="0"/>
              <a:t>Convolution accelerator</a:t>
            </a:r>
          </a:p>
          <a:p>
            <a:pPr lvl="1"/>
            <a:r>
              <a:rPr lang="en-US" altLang="ko-KR" dirty="0"/>
              <a:t>Zero weight-skipping convolution accelerator</a:t>
            </a:r>
          </a:p>
          <a:p>
            <a:pPr lvl="1"/>
            <a:r>
              <a:rPr lang="en-US" altLang="ko-KR" dirty="0"/>
              <a:t>Zero activation-skipping MV accelerator</a:t>
            </a:r>
          </a:p>
          <a:p>
            <a:r>
              <a:rPr lang="en-US" altLang="ko-KR" dirty="0"/>
              <a:t>Introduction to the lab on Week 12</a:t>
            </a:r>
          </a:p>
          <a:p>
            <a:pPr lvl="1"/>
            <a:r>
              <a:rPr lang="en-US" altLang="ko-KR" dirty="0" err="1"/>
              <a:t>Layerwise</a:t>
            </a:r>
            <a:r>
              <a:rPr lang="en-US" altLang="ko-KR" dirty="0"/>
              <a:t> acceleration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143334-4AB7-49CA-B52F-E6E20F79A69B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379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C5D4A-3EF8-F843-8619-A712F669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Zero Skipping in Nvidia A100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E11C9-716F-534B-8A45-1934DE8DD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8AF160-A1F2-774A-928E-83657A9A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825625"/>
            <a:ext cx="8148336" cy="4516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D23E6C-6A79-5C46-8CE7-0EC6FDA19AAD}"/>
              </a:ext>
            </a:extLst>
          </p:cNvPr>
          <p:cNvSpPr txBox="1"/>
          <p:nvPr/>
        </p:nvSpPr>
        <p:spPr>
          <a:xfrm>
            <a:off x="1357303" y="45522"/>
            <a:ext cx="108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[https://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www.nvidia.com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/content/dam/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en-zz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/Solutions/Data-Center/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-ampere-architecture-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whitepaper.pdf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Neuron Pruning is Natural in Biological System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 synapses increases before 2 years old and, then decreases due to pruning, possibly to reduce resource (e.g., energy) usage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74770" y="0"/>
            <a:ext cx="467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[https://universe-review.ca/R10-16-ANS12.htm]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83" y="3110564"/>
            <a:ext cx="11701433" cy="320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44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Pruning CNN: NIPS 2015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589" y="2175333"/>
            <a:ext cx="3337294" cy="36519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1631"/>
            <a:ext cx="6565387" cy="3515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0880" y="15416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[Han, 2015]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272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 and Benefits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2112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“Our goal is to reduce the storage and energy required to run inference on such large networks so they can be deployed on mobile devices.”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906" y="3483239"/>
            <a:ext cx="4780406" cy="2254811"/>
          </a:xfrm>
          <a:prstGeom prst="rect">
            <a:avLst/>
          </a:prstGeom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429768" y="2974721"/>
            <a:ext cx="6272784" cy="38832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Benefits of small models for mobile devices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Faster download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Lower energy consumption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+mn-cs"/>
              </a:rPr>
              <a:t>“Energy consumption is dominated by memory access. Under 45nm CMOS technology, a 32 bit floating point add consumes 0:9pJ, a 32bit SRAM cache access takes 5pJ, while a 32bit DRAM memory access takes 640pJ, which is 3 orders of magnitude of an add operation. Large networks do not fit in on-chip storage and hence require the more costly DRAM accesses. Running a 1 billion connection neural network, for example, at 20fps would require (20Hz)(1G)(640pJ) = 12:8W just for DRAM access - well beyond the power envelope of a typical mobile device.”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891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64" y="2615381"/>
            <a:ext cx="6362700" cy="38957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Illustration of Pruning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Weight distribution before pruning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42" y="2692113"/>
            <a:ext cx="3337294" cy="36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07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438E2E0D-734F-4930-8B15-ACB92809B9F4}" vid="{00F0D65F-4041-4E67-B318-B1540A08318E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13476</TotalTime>
  <Words>1686</Words>
  <Application>Microsoft Macintosh PowerPoint</Application>
  <PresentationFormat>와이드스크린</PresentationFormat>
  <Paragraphs>373</Paragraphs>
  <Slides>46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46</vt:i4>
      </vt:variant>
    </vt:vector>
  </HeadingPairs>
  <TitlesOfParts>
    <vt:vector size="57" baseType="lpstr">
      <vt:lpstr>Malgun Gothic</vt:lpstr>
      <vt:lpstr>Malgun Gothic</vt:lpstr>
      <vt:lpstr>Arial</vt:lpstr>
      <vt:lpstr>Calibri</vt:lpstr>
      <vt:lpstr>Helvetica</vt:lpstr>
      <vt:lpstr>Symbol</vt:lpstr>
      <vt:lpstr>Tahoma</vt:lpstr>
      <vt:lpstr>Wingdings</vt:lpstr>
      <vt:lpstr>Office 테마</vt:lpstr>
      <vt:lpstr>테마1</vt:lpstr>
      <vt:lpstr>1_Office 테마</vt:lpstr>
      <vt:lpstr>Zero-Skipping Computation on Neural Networks (Week 12)</vt:lpstr>
      <vt:lpstr>Weekly Schedule</vt:lpstr>
      <vt:lpstr>Agenda</vt:lpstr>
      <vt:lpstr>Zero Skipping in S10</vt:lpstr>
      <vt:lpstr>Zero Skipping in Nvidia A100</vt:lpstr>
      <vt:lpstr>Neuron Pruning is Natural in Biological System</vt:lpstr>
      <vt:lpstr>Pruning CNN: NIPS 2015</vt:lpstr>
      <vt:lpstr>Goal and Benefits</vt:lpstr>
      <vt:lpstr>Illustration of Pruning</vt:lpstr>
      <vt:lpstr>Illustration of Pruning</vt:lpstr>
      <vt:lpstr>Illustration of Pruning</vt:lpstr>
      <vt:lpstr>Illustration of Pruning</vt:lpstr>
      <vt:lpstr>Weight Clustering to Reduce # Bits to Represent Each Weight</vt:lpstr>
      <vt:lpstr>Huffman Coding</vt:lpstr>
      <vt:lpstr>Pruning, Quantization and Compression: ICLR 2016</vt:lpstr>
      <vt:lpstr>Significant Reduction in Model Size (# Weights) without Accuracy Loss</vt:lpstr>
      <vt:lpstr>AlexNet: Per-Layer Compression Results</vt:lpstr>
      <vt:lpstr>Per-Layer Sensitivity</vt:lpstr>
      <vt:lpstr>Convolution: 3D Input / 3D Output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Zero Weight Skipping Accelerator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Zero Skipping in Nvidia A100</vt:lpstr>
      <vt:lpstr>A Systematic Pruning Method: Overview of Group-wise Brain Damage</vt:lpstr>
      <vt:lpstr>Regularizer for Structured Pruning</vt:lpstr>
      <vt:lpstr>Truncated Regularizer</vt:lpstr>
      <vt:lpstr>Zero-Input Activation Skipping Matrix-Vector Accelerator</vt:lpstr>
      <vt:lpstr>MV Accelerator</vt:lpstr>
      <vt:lpstr>MV Accelerator</vt:lpstr>
      <vt:lpstr>MV Accelerator</vt:lpstr>
      <vt:lpstr>Zero-Skipping MV Accelerator</vt:lpstr>
      <vt:lpstr>Agenda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Zynq</dc:title>
  <dc:creator>AD</dc:creator>
  <cp:lastModifiedBy>Microsoft Office User</cp:lastModifiedBy>
  <cp:revision>493</cp:revision>
  <dcterms:created xsi:type="dcterms:W3CDTF">2017-03-17T11:40:04Z</dcterms:created>
  <dcterms:modified xsi:type="dcterms:W3CDTF">2020-05-27T12:02:35Z</dcterms:modified>
</cp:coreProperties>
</file>